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orum" charset="1" panose="02000000000000000000"/>
      <p:regular r:id="rId10"/>
    </p:embeddedFont>
    <p:embeddedFont>
      <p:font typeface="Inter" charset="1" panose="020B0502030000000004"/>
      <p:regular r:id="rId11"/>
    </p:embeddedFont>
    <p:embeddedFont>
      <p:font typeface="Inter Bold" charset="1" panose="020B0802030000000004"/>
      <p:regular r:id="rId12"/>
    </p:embeddedFont>
    <p:embeddedFont>
      <p:font typeface="Inter Italics" charset="1" panose="020B0502030000000004"/>
      <p:regular r:id="rId13"/>
    </p:embeddedFont>
    <p:embeddedFont>
      <p:font typeface="Inter Bold Italics" charset="1" panose="020B0802030000000004"/>
      <p:regular r:id="rId14"/>
    </p:embeddedFont>
    <p:embeddedFont>
      <p:font typeface="Inter Thin" charset="1" panose="020B0A02050000000004"/>
      <p:regular r:id="rId15"/>
    </p:embeddedFont>
    <p:embeddedFont>
      <p:font typeface="Inter Thin Italics" charset="1" panose="020B0A02050000000004"/>
      <p:regular r:id="rId16"/>
    </p:embeddedFont>
    <p:embeddedFont>
      <p:font typeface="Inter Extra-Light" charset="1" panose="02000503000000020004"/>
      <p:regular r:id="rId17"/>
    </p:embeddedFont>
    <p:embeddedFont>
      <p:font typeface="Inter Light" charset="1" panose="02000503000000020004"/>
      <p:regular r:id="rId18"/>
    </p:embeddedFont>
    <p:embeddedFont>
      <p:font typeface="Inter Medium" charset="1" panose="02000503000000020004"/>
      <p:regular r:id="rId19"/>
    </p:embeddedFont>
    <p:embeddedFont>
      <p:font typeface="Inter Semi-Bold" charset="1" panose="02000503000000020004"/>
      <p:regular r:id="rId20"/>
    </p:embeddedFont>
    <p:embeddedFont>
      <p:font typeface="Inter Ultra-Bold" charset="1" panose="02000503000000020004"/>
      <p:regular r:id="rId21"/>
    </p:embeddedFont>
    <p:embeddedFont>
      <p:font typeface="Inter Heavy" charset="1" panose="0200050300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419" t="-44041" r="0" b="-1850"/>
            </a:stretch>
          </a:blipFill>
        </p:spPr>
      </p:sp>
      <p:sp>
        <p:nvSpPr>
          <p:cNvPr name="TextBox 3" id="3"/>
          <p:cNvSpPr txBox="true"/>
          <p:nvPr/>
        </p:nvSpPr>
        <p:spPr>
          <a:xfrm rot="0">
            <a:off x="3518292" y="6756208"/>
            <a:ext cx="11251416" cy="5969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FFFFFF"/>
                </a:solidFill>
                <a:latin typeface="Inter"/>
              </a:rPr>
              <a:t>Predicting Hotel Booking Cancellation</a:t>
            </a:r>
          </a:p>
        </p:txBody>
      </p:sp>
      <p:sp>
        <p:nvSpPr>
          <p:cNvPr name="TextBox 4" id="4"/>
          <p:cNvSpPr txBox="true"/>
          <p:nvPr/>
        </p:nvSpPr>
        <p:spPr>
          <a:xfrm rot="0">
            <a:off x="1028700" y="3413126"/>
            <a:ext cx="16230600" cy="1730374"/>
          </a:xfrm>
          <a:prstGeom prst="rect">
            <a:avLst/>
          </a:prstGeom>
        </p:spPr>
        <p:txBody>
          <a:bodyPr anchor="t" rtlCol="false" tIns="0" lIns="0" bIns="0" rIns="0">
            <a:spAutoFit/>
          </a:bodyPr>
          <a:lstStyle/>
          <a:p>
            <a:pPr algn="ctr" marL="0" indent="0" lvl="0">
              <a:lnSpc>
                <a:spcPts val="12999"/>
              </a:lnSpc>
              <a:spcBef>
                <a:spcPct val="0"/>
              </a:spcBef>
            </a:pPr>
            <a:r>
              <a:rPr lang="en-US" sz="12999" spc="-220">
                <a:solidFill>
                  <a:srgbClr val="FFFFFF"/>
                </a:solidFill>
                <a:latin typeface="Forum"/>
              </a:rPr>
              <a:t>Data Science Challange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AutoShape 2" id="2"/>
          <p:cNvSpPr/>
          <p:nvPr/>
        </p:nvSpPr>
        <p:spPr>
          <a:xfrm rot="0">
            <a:off x="0" y="0"/>
            <a:ext cx="9372525" cy="10287000"/>
          </a:xfrm>
          <a:prstGeom prst="rect">
            <a:avLst/>
          </a:prstGeom>
          <a:solidFill>
            <a:srgbClr val="FFFFFF"/>
          </a:solidFill>
        </p:spPr>
      </p:sp>
      <p:sp>
        <p:nvSpPr>
          <p:cNvPr name="AutoShape 3" id="3"/>
          <p:cNvSpPr/>
          <p:nvPr/>
        </p:nvSpPr>
        <p:spPr>
          <a:xfrm rot="0">
            <a:off x="1028700" y="1028700"/>
            <a:ext cx="6597539" cy="0"/>
          </a:xfrm>
          <a:prstGeom prst="line">
            <a:avLst/>
          </a:prstGeom>
          <a:ln cap="rnd" w="19050">
            <a:solidFill>
              <a:srgbClr val="103B18"/>
            </a:solidFill>
            <a:prstDash val="solid"/>
            <a:headEnd type="none" len="sm" w="sm"/>
            <a:tailEnd type="none" len="sm" w="sm"/>
          </a:ln>
        </p:spPr>
      </p:sp>
      <p:sp>
        <p:nvSpPr>
          <p:cNvPr name="Freeform 4" id="4"/>
          <p:cNvSpPr/>
          <p:nvPr/>
        </p:nvSpPr>
        <p:spPr>
          <a:xfrm flipH="false" flipV="false" rot="0">
            <a:off x="10508515" y="1999186"/>
            <a:ext cx="6750785" cy="6288629"/>
          </a:xfrm>
          <a:custGeom>
            <a:avLst/>
            <a:gdLst/>
            <a:ahLst/>
            <a:cxnLst/>
            <a:rect r="r" b="b" t="t" l="l"/>
            <a:pathLst>
              <a:path h="6288629" w="6750785">
                <a:moveTo>
                  <a:pt x="0" y="0"/>
                </a:moveTo>
                <a:lnTo>
                  <a:pt x="6750785" y="0"/>
                </a:lnTo>
                <a:lnTo>
                  <a:pt x="6750785" y="6288628"/>
                </a:lnTo>
                <a:lnTo>
                  <a:pt x="0" y="6288628"/>
                </a:lnTo>
                <a:lnTo>
                  <a:pt x="0" y="0"/>
                </a:lnTo>
                <a:close/>
              </a:path>
            </a:pathLst>
          </a:custGeom>
          <a:blipFill>
            <a:blip r:embed="rId2"/>
            <a:stretch>
              <a:fillRect l="0" t="0" r="0" b="0"/>
            </a:stretch>
          </a:blipFill>
        </p:spPr>
      </p:sp>
      <p:sp>
        <p:nvSpPr>
          <p:cNvPr name="TextBox 5" id="5"/>
          <p:cNvSpPr txBox="true"/>
          <p:nvPr/>
        </p:nvSpPr>
        <p:spPr>
          <a:xfrm rot="0">
            <a:off x="1028700" y="1534918"/>
            <a:ext cx="7613169" cy="2468880"/>
          </a:xfrm>
          <a:prstGeom prst="rect">
            <a:avLst/>
          </a:prstGeom>
        </p:spPr>
        <p:txBody>
          <a:bodyPr anchor="t" rtlCol="false" tIns="0" lIns="0" bIns="0" rIns="0">
            <a:spAutoFit/>
          </a:bodyPr>
          <a:lstStyle/>
          <a:p>
            <a:pPr marL="0" indent="0" lvl="0">
              <a:lnSpc>
                <a:spcPts val="9450"/>
              </a:lnSpc>
            </a:pPr>
            <a:r>
              <a:rPr lang="en-US" sz="9450" spc="-378">
                <a:solidFill>
                  <a:srgbClr val="103B18"/>
                </a:solidFill>
                <a:latin typeface="Forum"/>
              </a:rPr>
              <a:t>Repeated Guest dan Cancellation</a:t>
            </a:r>
          </a:p>
        </p:txBody>
      </p:sp>
      <p:sp>
        <p:nvSpPr>
          <p:cNvPr name="TextBox 6" id="6"/>
          <p:cNvSpPr txBox="true"/>
          <p:nvPr/>
        </p:nvSpPr>
        <p:spPr>
          <a:xfrm rot="0">
            <a:off x="888219" y="5210175"/>
            <a:ext cx="7894132" cy="1549399"/>
          </a:xfrm>
          <a:prstGeom prst="rect">
            <a:avLst/>
          </a:prstGeom>
        </p:spPr>
        <p:txBody>
          <a:bodyPr anchor="t" rtlCol="false" tIns="0" lIns="0" bIns="0" rIns="0">
            <a:spAutoFit/>
          </a:bodyPr>
          <a:lstStyle/>
          <a:p>
            <a:pPr algn="just">
              <a:lnSpc>
                <a:spcPts val="3999"/>
              </a:lnSpc>
            </a:pPr>
            <a:r>
              <a:rPr lang="en-US" sz="3999" spc="-159">
                <a:solidFill>
                  <a:srgbClr val="103B18"/>
                </a:solidFill>
                <a:latin typeface="Forum"/>
              </a:rPr>
              <a:t>Tamu yang berulang kali datang memiliki kemungkinan lebih kecil untuk membatalkan pemesanan.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Freeform 2" id="2"/>
          <p:cNvSpPr/>
          <p:nvPr/>
        </p:nvSpPr>
        <p:spPr>
          <a:xfrm flipH="false" flipV="false" rot="0">
            <a:off x="798949" y="2003559"/>
            <a:ext cx="8345051" cy="4655146"/>
          </a:xfrm>
          <a:custGeom>
            <a:avLst/>
            <a:gdLst/>
            <a:ahLst/>
            <a:cxnLst/>
            <a:rect r="r" b="b" t="t" l="l"/>
            <a:pathLst>
              <a:path h="4655146" w="8345051">
                <a:moveTo>
                  <a:pt x="0" y="0"/>
                </a:moveTo>
                <a:lnTo>
                  <a:pt x="8345051" y="0"/>
                </a:lnTo>
                <a:lnTo>
                  <a:pt x="8345051" y="4655145"/>
                </a:lnTo>
                <a:lnTo>
                  <a:pt x="0" y="4655145"/>
                </a:lnTo>
                <a:lnTo>
                  <a:pt x="0" y="0"/>
                </a:lnTo>
                <a:close/>
              </a:path>
            </a:pathLst>
          </a:custGeom>
          <a:blipFill>
            <a:blip r:embed="rId2"/>
            <a:stretch>
              <a:fillRect l="0" t="0" r="0" b="0"/>
            </a:stretch>
          </a:blipFill>
        </p:spPr>
      </p:sp>
      <p:sp>
        <p:nvSpPr>
          <p:cNvPr name="Freeform 3" id="3"/>
          <p:cNvSpPr/>
          <p:nvPr/>
        </p:nvSpPr>
        <p:spPr>
          <a:xfrm flipH="false" flipV="false" rot="0">
            <a:off x="9759597" y="2317878"/>
            <a:ext cx="7218122" cy="4026507"/>
          </a:xfrm>
          <a:custGeom>
            <a:avLst/>
            <a:gdLst/>
            <a:ahLst/>
            <a:cxnLst/>
            <a:rect r="r" b="b" t="t" l="l"/>
            <a:pathLst>
              <a:path h="4026507" w="7218122">
                <a:moveTo>
                  <a:pt x="0" y="0"/>
                </a:moveTo>
                <a:lnTo>
                  <a:pt x="7218122" y="0"/>
                </a:lnTo>
                <a:lnTo>
                  <a:pt x="7218122" y="4026507"/>
                </a:lnTo>
                <a:lnTo>
                  <a:pt x="0" y="4026507"/>
                </a:lnTo>
                <a:lnTo>
                  <a:pt x="0" y="0"/>
                </a:lnTo>
                <a:close/>
              </a:path>
            </a:pathLst>
          </a:custGeom>
          <a:blipFill>
            <a:blip r:embed="rId3"/>
            <a:stretch>
              <a:fillRect l="0" t="0" r="0" b="0"/>
            </a:stretch>
          </a:blipFill>
        </p:spPr>
      </p:sp>
      <p:sp>
        <p:nvSpPr>
          <p:cNvPr name="TextBox 4" id="4"/>
          <p:cNvSpPr txBox="true"/>
          <p:nvPr/>
        </p:nvSpPr>
        <p:spPr>
          <a:xfrm rot="0">
            <a:off x="1310281" y="555625"/>
            <a:ext cx="15667438" cy="1079501"/>
          </a:xfrm>
          <a:prstGeom prst="rect">
            <a:avLst/>
          </a:prstGeom>
        </p:spPr>
        <p:txBody>
          <a:bodyPr anchor="t" rtlCol="false" tIns="0" lIns="0" bIns="0" rIns="0">
            <a:spAutoFit/>
          </a:bodyPr>
          <a:lstStyle/>
          <a:p>
            <a:pPr algn="ctr" marL="0" indent="0" lvl="0">
              <a:lnSpc>
                <a:spcPts val="8000"/>
              </a:lnSpc>
            </a:pPr>
            <a:r>
              <a:rPr lang="en-US" sz="8000" spc="-136">
                <a:solidFill>
                  <a:srgbClr val="FFFFFF"/>
                </a:solidFill>
                <a:latin typeface="Forum"/>
              </a:rPr>
              <a:t>Market Segment dan Customer Type</a:t>
            </a:r>
          </a:p>
        </p:txBody>
      </p:sp>
      <p:sp>
        <p:nvSpPr>
          <p:cNvPr name="TextBox 5" id="5"/>
          <p:cNvSpPr txBox="true"/>
          <p:nvPr/>
        </p:nvSpPr>
        <p:spPr>
          <a:xfrm rot="0">
            <a:off x="1028700" y="7411179"/>
            <a:ext cx="14135670" cy="1549400"/>
          </a:xfrm>
          <a:prstGeom prst="rect">
            <a:avLst/>
          </a:prstGeom>
        </p:spPr>
        <p:txBody>
          <a:bodyPr anchor="t" rtlCol="false" tIns="0" lIns="0" bIns="0" rIns="0">
            <a:spAutoFit/>
          </a:bodyPr>
          <a:lstStyle/>
          <a:p>
            <a:pPr>
              <a:lnSpc>
                <a:spcPts val="3999"/>
              </a:lnSpc>
              <a:spcBef>
                <a:spcPct val="0"/>
              </a:spcBef>
            </a:pPr>
            <a:r>
              <a:rPr lang="en-US" sz="3999" spc="-159">
                <a:solidFill>
                  <a:srgbClr val="FFFFFF"/>
                </a:solidFill>
                <a:latin typeface="Forum"/>
              </a:rPr>
              <a:t>Segmen pasar dan jenis pelanggan tertentu memiliki tingkat pembatalan yang lebih tinggi, menunjukkan pentingnya memahami profil pelanggan untuk mengelola risiko pembatalan.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AutoShape 2" id="2"/>
          <p:cNvSpPr/>
          <p:nvPr/>
        </p:nvSpPr>
        <p:spPr>
          <a:xfrm rot="0">
            <a:off x="0" y="0"/>
            <a:ext cx="9372525" cy="10287000"/>
          </a:xfrm>
          <a:prstGeom prst="rect">
            <a:avLst/>
          </a:prstGeom>
          <a:solidFill>
            <a:srgbClr val="FFFFFF"/>
          </a:solidFill>
        </p:spPr>
      </p:sp>
      <p:sp>
        <p:nvSpPr>
          <p:cNvPr name="AutoShape 3" id="3"/>
          <p:cNvSpPr/>
          <p:nvPr/>
        </p:nvSpPr>
        <p:spPr>
          <a:xfrm rot="0">
            <a:off x="1028700" y="1028700"/>
            <a:ext cx="6597539" cy="0"/>
          </a:xfrm>
          <a:prstGeom prst="line">
            <a:avLst/>
          </a:prstGeom>
          <a:ln cap="rnd" w="19050">
            <a:solidFill>
              <a:srgbClr val="103B18"/>
            </a:solidFill>
            <a:prstDash val="solid"/>
            <a:headEnd type="none" len="sm" w="sm"/>
            <a:tailEnd type="none" len="sm" w="sm"/>
          </a:ln>
        </p:spPr>
      </p:sp>
      <p:sp>
        <p:nvSpPr>
          <p:cNvPr name="Freeform 4" id="4"/>
          <p:cNvSpPr/>
          <p:nvPr/>
        </p:nvSpPr>
        <p:spPr>
          <a:xfrm flipH="false" flipV="false" rot="0">
            <a:off x="10508515" y="1999186"/>
            <a:ext cx="6750785" cy="6288629"/>
          </a:xfrm>
          <a:custGeom>
            <a:avLst/>
            <a:gdLst/>
            <a:ahLst/>
            <a:cxnLst/>
            <a:rect r="r" b="b" t="t" l="l"/>
            <a:pathLst>
              <a:path h="6288629" w="6750785">
                <a:moveTo>
                  <a:pt x="0" y="0"/>
                </a:moveTo>
                <a:lnTo>
                  <a:pt x="6750785" y="0"/>
                </a:lnTo>
                <a:lnTo>
                  <a:pt x="6750785" y="6288628"/>
                </a:lnTo>
                <a:lnTo>
                  <a:pt x="0" y="6288628"/>
                </a:lnTo>
                <a:lnTo>
                  <a:pt x="0" y="0"/>
                </a:lnTo>
                <a:close/>
              </a:path>
            </a:pathLst>
          </a:custGeom>
          <a:blipFill>
            <a:blip r:embed="rId2"/>
            <a:stretch>
              <a:fillRect l="0" t="0" r="0" b="0"/>
            </a:stretch>
          </a:blipFill>
        </p:spPr>
      </p:sp>
      <p:sp>
        <p:nvSpPr>
          <p:cNvPr name="TextBox 5" id="5"/>
          <p:cNvSpPr txBox="true"/>
          <p:nvPr/>
        </p:nvSpPr>
        <p:spPr>
          <a:xfrm rot="0">
            <a:off x="1028700" y="1534918"/>
            <a:ext cx="7613169" cy="3669030"/>
          </a:xfrm>
          <a:prstGeom prst="rect">
            <a:avLst/>
          </a:prstGeom>
        </p:spPr>
        <p:txBody>
          <a:bodyPr anchor="t" rtlCol="false" tIns="0" lIns="0" bIns="0" rIns="0">
            <a:spAutoFit/>
          </a:bodyPr>
          <a:lstStyle/>
          <a:p>
            <a:pPr marL="0" indent="0" lvl="0">
              <a:lnSpc>
                <a:spcPts val="9450"/>
              </a:lnSpc>
            </a:pPr>
            <a:r>
              <a:rPr lang="en-US" sz="9450" spc="-378">
                <a:solidFill>
                  <a:srgbClr val="103B18"/>
                </a:solidFill>
                <a:latin typeface="Forum"/>
              </a:rPr>
              <a:t>Booking Changes dan Cancellation</a:t>
            </a:r>
          </a:p>
        </p:txBody>
      </p:sp>
      <p:sp>
        <p:nvSpPr>
          <p:cNvPr name="TextBox 6" id="6"/>
          <p:cNvSpPr txBox="true"/>
          <p:nvPr/>
        </p:nvSpPr>
        <p:spPr>
          <a:xfrm rot="0">
            <a:off x="471480" y="6145670"/>
            <a:ext cx="8429565" cy="1549400"/>
          </a:xfrm>
          <a:prstGeom prst="rect">
            <a:avLst/>
          </a:prstGeom>
        </p:spPr>
        <p:txBody>
          <a:bodyPr anchor="t" rtlCol="false" tIns="0" lIns="0" bIns="0" rIns="0">
            <a:spAutoFit/>
          </a:bodyPr>
          <a:lstStyle/>
          <a:p>
            <a:pPr algn="just">
              <a:lnSpc>
                <a:spcPts val="3999"/>
              </a:lnSpc>
              <a:spcBef>
                <a:spcPct val="0"/>
              </a:spcBef>
            </a:pPr>
            <a:r>
              <a:rPr lang="en-US" sz="3999" spc="-159">
                <a:solidFill>
                  <a:srgbClr val="103B18"/>
                </a:solidFill>
                <a:latin typeface="Forum"/>
              </a:rPr>
              <a:t>Pelanggan yang melakukan perubahan pada detail pemesanan memiliki tingkat pembatalan yang lebih rendah.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TextBox 2" id="2"/>
          <p:cNvSpPr txBox="true"/>
          <p:nvPr/>
        </p:nvSpPr>
        <p:spPr>
          <a:xfrm rot="0">
            <a:off x="1310281" y="555625"/>
            <a:ext cx="15667438" cy="1079501"/>
          </a:xfrm>
          <a:prstGeom prst="rect">
            <a:avLst/>
          </a:prstGeom>
        </p:spPr>
        <p:txBody>
          <a:bodyPr anchor="t" rtlCol="false" tIns="0" lIns="0" bIns="0" rIns="0">
            <a:spAutoFit/>
          </a:bodyPr>
          <a:lstStyle/>
          <a:p>
            <a:pPr algn="ctr" marL="0" indent="0" lvl="0">
              <a:lnSpc>
                <a:spcPts val="8000"/>
              </a:lnSpc>
            </a:pPr>
            <a:r>
              <a:rPr lang="en-US" sz="8000" spc="-136">
                <a:solidFill>
                  <a:srgbClr val="FFFFFF"/>
                </a:solidFill>
                <a:latin typeface="Forum"/>
              </a:rPr>
              <a:t>Special Request dan Cancellation:</a:t>
            </a:r>
          </a:p>
        </p:txBody>
      </p:sp>
      <p:sp>
        <p:nvSpPr>
          <p:cNvPr name="TextBox 3" id="3"/>
          <p:cNvSpPr txBox="true"/>
          <p:nvPr/>
        </p:nvSpPr>
        <p:spPr>
          <a:xfrm rot="0">
            <a:off x="2076165" y="7574954"/>
            <a:ext cx="14135670" cy="1044575"/>
          </a:xfrm>
          <a:prstGeom prst="rect">
            <a:avLst/>
          </a:prstGeom>
        </p:spPr>
        <p:txBody>
          <a:bodyPr anchor="t" rtlCol="false" tIns="0" lIns="0" bIns="0" rIns="0">
            <a:spAutoFit/>
          </a:bodyPr>
          <a:lstStyle/>
          <a:p>
            <a:pPr algn="ctr">
              <a:lnSpc>
                <a:spcPts val="3999"/>
              </a:lnSpc>
              <a:spcBef>
                <a:spcPct val="0"/>
              </a:spcBef>
            </a:pPr>
            <a:r>
              <a:rPr lang="en-US" sz="3999" spc="-159">
                <a:solidFill>
                  <a:srgbClr val="FFFFFF"/>
                </a:solidFill>
                <a:latin typeface="Forum"/>
              </a:rPr>
              <a:t>Pelanggan yang meminta permintaan khusus memiliki tingkat pembatalan yang lebih rendah.</a:t>
            </a:r>
          </a:p>
        </p:txBody>
      </p:sp>
      <p:sp>
        <p:nvSpPr>
          <p:cNvPr name="Freeform 4" id="4"/>
          <p:cNvSpPr/>
          <p:nvPr/>
        </p:nvSpPr>
        <p:spPr>
          <a:xfrm flipH="false" flipV="false" rot="0">
            <a:off x="4631523" y="1866896"/>
            <a:ext cx="9024955" cy="5245838"/>
          </a:xfrm>
          <a:custGeom>
            <a:avLst/>
            <a:gdLst/>
            <a:ahLst/>
            <a:cxnLst/>
            <a:rect r="r" b="b" t="t" l="l"/>
            <a:pathLst>
              <a:path h="5245838" w="9024955">
                <a:moveTo>
                  <a:pt x="0" y="0"/>
                </a:moveTo>
                <a:lnTo>
                  <a:pt x="9024954" y="0"/>
                </a:lnTo>
                <a:lnTo>
                  <a:pt x="9024954" y="5245837"/>
                </a:lnTo>
                <a:lnTo>
                  <a:pt x="0" y="5245837"/>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23265"/>
            <a:ext cx="6577905" cy="3823467"/>
          </a:xfrm>
          <a:custGeom>
            <a:avLst/>
            <a:gdLst/>
            <a:ahLst/>
            <a:cxnLst/>
            <a:rect r="r" b="b" t="t" l="l"/>
            <a:pathLst>
              <a:path h="3823467" w="6577905">
                <a:moveTo>
                  <a:pt x="0" y="0"/>
                </a:moveTo>
                <a:lnTo>
                  <a:pt x="6577905" y="0"/>
                </a:lnTo>
                <a:lnTo>
                  <a:pt x="6577905" y="3823467"/>
                </a:lnTo>
                <a:lnTo>
                  <a:pt x="0" y="3823467"/>
                </a:lnTo>
                <a:lnTo>
                  <a:pt x="0" y="0"/>
                </a:lnTo>
                <a:close/>
              </a:path>
            </a:pathLst>
          </a:custGeom>
          <a:blipFill>
            <a:blip r:embed="rId2"/>
            <a:stretch>
              <a:fillRect l="0" t="0" r="0" b="0"/>
            </a:stretch>
          </a:blipFill>
        </p:spPr>
      </p:sp>
      <p:sp>
        <p:nvSpPr>
          <p:cNvPr name="Freeform 3" id="3"/>
          <p:cNvSpPr/>
          <p:nvPr/>
        </p:nvSpPr>
        <p:spPr>
          <a:xfrm flipH="false" flipV="false" rot="0">
            <a:off x="8304290" y="1915340"/>
            <a:ext cx="8673429" cy="4971665"/>
          </a:xfrm>
          <a:custGeom>
            <a:avLst/>
            <a:gdLst/>
            <a:ahLst/>
            <a:cxnLst/>
            <a:rect r="r" b="b" t="t" l="l"/>
            <a:pathLst>
              <a:path h="4971665" w="8673429">
                <a:moveTo>
                  <a:pt x="0" y="0"/>
                </a:moveTo>
                <a:lnTo>
                  <a:pt x="8673429" y="0"/>
                </a:lnTo>
                <a:lnTo>
                  <a:pt x="8673429" y="4971665"/>
                </a:lnTo>
                <a:lnTo>
                  <a:pt x="0" y="4971665"/>
                </a:lnTo>
                <a:lnTo>
                  <a:pt x="0" y="0"/>
                </a:lnTo>
                <a:close/>
              </a:path>
            </a:pathLst>
          </a:custGeom>
          <a:blipFill>
            <a:blip r:embed="rId3"/>
            <a:stretch>
              <a:fillRect l="0" t="0" r="0" b="0"/>
            </a:stretch>
          </a:blipFill>
        </p:spPr>
      </p:sp>
      <p:sp>
        <p:nvSpPr>
          <p:cNvPr name="TextBox 4" id="4"/>
          <p:cNvSpPr txBox="true"/>
          <p:nvPr/>
        </p:nvSpPr>
        <p:spPr>
          <a:xfrm rot="0">
            <a:off x="1310281" y="555625"/>
            <a:ext cx="15667438" cy="1079501"/>
          </a:xfrm>
          <a:prstGeom prst="rect">
            <a:avLst/>
          </a:prstGeom>
        </p:spPr>
        <p:txBody>
          <a:bodyPr anchor="t" rtlCol="false" tIns="0" lIns="0" bIns="0" rIns="0">
            <a:spAutoFit/>
          </a:bodyPr>
          <a:lstStyle/>
          <a:p>
            <a:pPr algn="ctr" marL="0" indent="0" lvl="0">
              <a:lnSpc>
                <a:spcPts val="8000"/>
              </a:lnSpc>
            </a:pPr>
            <a:r>
              <a:rPr lang="en-US" sz="8000" spc="-136">
                <a:solidFill>
                  <a:srgbClr val="FFFFFF"/>
                </a:solidFill>
                <a:latin typeface="Forum"/>
              </a:rPr>
              <a:t>Parking Space dan Meal Type</a:t>
            </a:r>
          </a:p>
        </p:txBody>
      </p:sp>
      <p:sp>
        <p:nvSpPr>
          <p:cNvPr name="TextBox 5" id="5"/>
          <p:cNvSpPr txBox="true"/>
          <p:nvPr/>
        </p:nvSpPr>
        <p:spPr>
          <a:xfrm rot="0">
            <a:off x="2076165" y="7574954"/>
            <a:ext cx="14135670" cy="1044575"/>
          </a:xfrm>
          <a:prstGeom prst="rect">
            <a:avLst/>
          </a:prstGeom>
        </p:spPr>
        <p:txBody>
          <a:bodyPr anchor="t" rtlCol="false" tIns="0" lIns="0" bIns="0" rIns="0">
            <a:spAutoFit/>
          </a:bodyPr>
          <a:lstStyle/>
          <a:p>
            <a:pPr algn="ctr">
              <a:lnSpc>
                <a:spcPts val="3999"/>
              </a:lnSpc>
              <a:spcBef>
                <a:spcPct val="0"/>
              </a:spcBef>
            </a:pPr>
            <a:r>
              <a:rPr lang="en-US" sz="3999" spc="-159">
                <a:solidFill>
                  <a:srgbClr val="FFFFFF"/>
                </a:solidFill>
                <a:latin typeface="Forum"/>
              </a:rPr>
              <a:t>Permintaan parkir dan jenis makanan dapat memengaruhi keputusan pembatalan.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Freeform 2" id="2"/>
          <p:cNvSpPr/>
          <p:nvPr/>
        </p:nvSpPr>
        <p:spPr>
          <a:xfrm flipH="false" flipV="false" rot="0">
            <a:off x="4376047" y="1911980"/>
            <a:ext cx="9535907" cy="5319444"/>
          </a:xfrm>
          <a:custGeom>
            <a:avLst/>
            <a:gdLst/>
            <a:ahLst/>
            <a:cxnLst/>
            <a:rect r="r" b="b" t="t" l="l"/>
            <a:pathLst>
              <a:path h="5319444" w="9535907">
                <a:moveTo>
                  <a:pt x="0" y="0"/>
                </a:moveTo>
                <a:lnTo>
                  <a:pt x="9535906" y="0"/>
                </a:lnTo>
                <a:lnTo>
                  <a:pt x="9535906" y="5319444"/>
                </a:lnTo>
                <a:lnTo>
                  <a:pt x="0" y="5319444"/>
                </a:lnTo>
                <a:lnTo>
                  <a:pt x="0" y="0"/>
                </a:lnTo>
                <a:close/>
              </a:path>
            </a:pathLst>
          </a:custGeom>
          <a:blipFill>
            <a:blip r:embed="rId2"/>
            <a:stretch>
              <a:fillRect l="0" t="0" r="0" b="0"/>
            </a:stretch>
          </a:blipFill>
        </p:spPr>
      </p:sp>
      <p:sp>
        <p:nvSpPr>
          <p:cNvPr name="TextBox 3" id="3"/>
          <p:cNvSpPr txBox="true"/>
          <p:nvPr/>
        </p:nvSpPr>
        <p:spPr>
          <a:xfrm rot="0">
            <a:off x="1310281" y="555625"/>
            <a:ext cx="15667438" cy="1079501"/>
          </a:xfrm>
          <a:prstGeom prst="rect">
            <a:avLst/>
          </a:prstGeom>
        </p:spPr>
        <p:txBody>
          <a:bodyPr anchor="t" rtlCol="false" tIns="0" lIns="0" bIns="0" rIns="0">
            <a:spAutoFit/>
          </a:bodyPr>
          <a:lstStyle/>
          <a:p>
            <a:pPr algn="ctr" marL="0" indent="0" lvl="0">
              <a:lnSpc>
                <a:spcPts val="8000"/>
              </a:lnSpc>
            </a:pPr>
            <a:r>
              <a:rPr lang="en-US" sz="8000" spc="-136">
                <a:solidFill>
                  <a:srgbClr val="FFFFFF"/>
                </a:solidFill>
                <a:latin typeface="Forum"/>
              </a:rPr>
              <a:t>Distribution Channel dan Cancellation</a:t>
            </a:r>
          </a:p>
        </p:txBody>
      </p:sp>
      <p:sp>
        <p:nvSpPr>
          <p:cNvPr name="TextBox 4" id="4"/>
          <p:cNvSpPr txBox="true"/>
          <p:nvPr/>
        </p:nvSpPr>
        <p:spPr>
          <a:xfrm rot="0">
            <a:off x="2076165" y="7574954"/>
            <a:ext cx="14135670" cy="1549400"/>
          </a:xfrm>
          <a:prstGeom prst="rect">
            <a:avLst/>
          </a:prstGeom>
        </p:spPr>
        <p:txBody>
          <a:bodyPr anchor="t" rtlCol="false" tIns="0" lIns="0" bIns="0" rIns="0">
            <a:spAutoFit/>
          </a:bodyPr>
          <a:lstStyle/>
          <a:p>
            <a:pPr algn="ctr">
              <a:lnSpc>
                <a:spcPts val="3999"/>
              </a:lnSpc>
              <a:spcBef>
                <a:spcPct val="0"/>
              </a:spcBef>
            </a:pPr>
            <a:r>
              <a:rPr lang="en-US" sz="3999" spc="-159">
                <a:solidFill>
                  <a:srgbClr val="FFFFFF"/>
                </a:solidFill>
                <a:latin typeface="Forum"/>
              </a:rPr>
              <a:t>Saluran distribusi tertentu memiliki tingkat pembatalan yang lebih tinggi, yang dapat mencerminkan kebijakan atau karakteristik pemesanan melalui saluran tersebut.</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103B18"/>
        </a:solidFill>
      </p:bgPr>
    </p:bg>
    <p:spTree>
      <p:nvGrpSpPr>
        <p:cNvPr id="1" name=""/>
        <p:cNvGrpSpPr/>
        <p:nvPr/>
      </p:nvGrpSpPr>
      <p:grpSpPr>
        <a:xfrm>
          <a:off x="0" y="0"/>
          <a:ext cx="0" cy="0"/>
          <a:chOff x="0" y="0"/>
          <a:chExt cx="0" cy="0"/>
        </a:xfrm>
      </p:grpSpPr>
      <p:sp>
        <p:nvSpPr>
          <p:cNvPr name="TextBox 2" id="2"/>
          <p:cNvSpPr txBox="true"/>
          <p:nvPr/>
        </p:nvSpPr>
        <p:spPr>
          <a:xfrm rot="0">
            <a:off x="1993701" y="3388995"/>
            <a:ext cx="14300598" cy="3766185"/>
          </a:xfrm>
          <a:prstGeom prst="rect">
            <a:avLst/>
          </a:prstGeom>
        </p:spPr>
        <p:txBody>
          <a:bodyPr anchor="t" rtlCol="false" tIns="0" lIns="0" bIns="0" rIns="0">
            <a:spAutoFit/>
          </a:bodyPr>
          <a:lstStyle/>
          <a:p>
            <a:pPr algn="ctr" marL="0" indent="0" lvl="0">
              <a:lnSpc>
                <a:spcPts val="14400"/>
              </a:lnSpc>
            </a:pPr>
            <a:r>
              <a:rPr lang="en-US" sz="14400" spc="-244">
                <a:solidFill>
                  <a:srgbClr val="FFFFFF"/>
                </a:solidFill>
                <a:latin typeface="Forum"/>
              </a:rPr>
              <a:t>Feature Engineering</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103B18"/>
        </a:solidFill>
      </p:bgPr>
    </p:bg>
    <p:spTree>
      <p:nvGrpSpPr>
        <p:cNvPr id="1" name=""/>
        <p:cNvGrpSpPr/>
        <p:nvPr/>
      </p:nvGrpSpPr>
      <p:grpSpPr>
        <a:xfrm>
          <a:off x="0" y="0"/>
          <a:ext cx="0" cy="0"/>
          <a:chOff x="0" y="0"/>
          <a:chExt cx="0" cy="0"/>
        </a:xfrm>
      </p:grpSpPr>
      <p:sp>
        <p:nvSpPr>
          <p:cNvPr name="TextBox 2" id="2"/>
          <p:cNvSpPr txBox="true"/>
          <p:nvPr/>
        </p:nvSpPr>
        <p:spPr>
          <a:xfrm rot="0">
            <a:off x="1028700" y="3530162"/>
            <a:ext cx="6112973" cy="2468880"/>
          </a:xfrm>
          <a:prstGeom prst="rect">
            <a:avLst/>
          </a:prstGeom>
        </p:spPr>
        <p:txBody>
          <a:bodyPr anchor="t" rtlCol="false" tIns="0" lIns="0" bIns="0" rIns="0">
            <a:spAutoFit/>
          </a:bodyPr>
          <a:lstStyle/>
          <a:p>
            <a:pPr marL="0" indent="0" lvl="0">
              <a:lnSpc>
                <a:spcPts val="9450"/>
              </a:lnSpc>
            </a:pPr>
            <a:r>
              <a:rPr lang="en-US" sz="9450" spc="-378">
                <a:solidFill>
                  <a:srgbClr val="FFFFFF"/>
                </a:solidFill>
                <a:latin typeface="Forum"/>
              </a:rPr>
              <a:t>Feature Engineering</a:t>
            </a:r>
          </a:p>
        </p:txBody>
      </p:sp>
      <p:sp>
        <p:nvSpPr>
          <p:cNvPr name="TextBox 3" id="3"/>
          <p:cNvSpPr txBox="true"/>
          <p:nvPr/>
        </p:nvSpPr>
        <p:spPr>
          <a:xfrm rot="0">
            <a:off x="8857692" y="962025"/>
            <a:ext cx="8401608" cy="84156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Inter"/>
              </a:rPr>
              <a:t>Penambahan fitur-fitur baru:</a:t>
            </a:r>
          </a:p>
          <a:p>
            <a:pPr marL="604519" indent="-302260" lvl="1">
              <a:lnSpc>
                <a:spcPts val="3919"/>
              </a:lnSpc>
              <a:buFont typeface="Arial"/>
              <a:buChar char="•"/>
            </a:pPr>
            <a:r>
              <a:rPr lang="en-US" sz="2799">
                <a:solidFill>
                  <a:srgbClr val="FFFFFF"/>
                </a:solidFill>
                <a:latin typeface="Inter"/>
              </a:rPr>
              <a:t>Total Stays</a:t>
            </a:r>
          </a:p>
          <a:p>
            <a:pPr marL="604519" indent="-302260" lvl="1">
              <a:lnSpc>
                <a:spcPts val="3919"/>
              </a:lnSpc>
              <a:buFont typeface="Arial"/>
              <a:buChar char="•"/>
            </a:pPr>
            <a:r>
              <a:rPr lang="en-US" sz="2799">
                <a:solidFill>
                  <a:srgbClr val="FFFFFF"/>
                </a:solidFill>
                <a:latin typeface="Inter"/>
              </a:rPr>
              <a:t>Total Guests</a:t>
            </a:r>
          </a:p>
          <a:p>
            <a:pPr marL="604519" indent="-302260" lvl="1">
              <a:lnSpc>
                <a:spcPts val="3919"/>
              </a:lnSpc>
              <a:buFont typeface="Arial"/>
              <a:buChar char="•"/>
            </a:pPr>
            <a:r>
              <a:rPr lang="en-US" sz="2799">
                <a:solidFill>
                  <a:srgbClr val="FFFFFF"/>
                </a:solidFill>
                <a:latin typeface="Inter"/>
              </a:rPr>
              <a:t>Total Kids</a:t>
            </a:r>
          </a:p>
          <a:p>
            <a:pPr marL="604519" indent="-302260" lvl="1">
              <a:lnSpc>
                <a:spcPts val="3919"/>
              </a:lnSpc>
              <a:buFont typeface="Arial"/>
              <a:buChar char="•"/>
            </a:pPr>
            <a:r>
              <a:rPr lang="en-US" sz="2799">
                <a:solidFill>
                  <a:srgbClr val="FFFFFF"/>
                </a:solidFill>
                <a:latin typeface="Inter"/>
              </a:rPr>
              <a:t>Guest Location</a:t>
            </a:r>
          </a:p>
          <a:p>
            <a:pPr marL="604519" indent="-302260" lvl="1">
              <a:lnSpc>
                <a:spcPts val="3919"/>
              </a:lnSpc>
              <a:buFont typeface="Arial"/>
              <a:buChar char="•"/>
            </a:pPr>
            <a:r>
              <a:rPr lang="en-US" sz="2799">
                <a:solidFill>
                  <a:srgbClr val="FFFFFF"/>
                </a:solidFill>
                <a:latin typeface="Inter"/>
              </a:rPr>
              <a:t>cancelrate_byMarket</a:t>
            </a:r>
          </a:p>
          <a:p>
            <a:pPr marL="604519" indent="-302260" lvl="1">
              <a:lnSpc>
                <a:spcPts val="3919"/>
              </a:lnSpc>
              <a:buFont typeface="Arial"/>
              <a:buChar char="•"/>
            </a:pPr>
            <a:r>
              <a:rPr lang="en-US" sz="2799">
                <a:solidFill>
                  <a:srgbClr val="FFFFFF"/>
                </a:solidFill>
                <a:latin typeface="Inter"/>
              </a:rPr>
              <a:t>RateSpecialReq_to_TotalGuest</a:t>
            </a:r>
          </a:p>
          <a:p>
            <a:pPr marL="604519" indent="-302260" lvl="1">
              <a:lnSpc>
                <a:spcPts val="3919"/>
              </a:lnSpc>
              <a:buFont typeface="Arial"/>
              <a:buChar char="•"/>
            </a:pPr>
            <a:r>
              <a:rPr lang="en-US" sz="2799">
                <a:solidFill>
                  <a:srgbClr val="FFFFFF"/>
                </a:solidFill>
                <a:latin typeface="Inter"/>
              </a:rPr>
              <a:t>Simplifikasi fitur: </a:t>
            </a:r>
            <a:r>
              <a:rPr lang="en-US" sz="2799">
                <a:solidFill>
                  <a:srgbClr val="FFFFFF"/>
                </a:solidFill>
                <a:latin typeface="Inter"/>
              </a:rPr>
              <a:t>required_car_parking_spaces -&gt; park_car_req</a:t>
            </a:r>
          </a:p>
          <a:p>
            <a:pPr marL="604519" indent="-302260" lvl="1">
              <a:lnSpc>
                <a:spcPts val="3919"/>
              </a:lnSpc>
              <a:buFont typeface="Arial"/>
              <a:buChar char="•"/>
            </a:pPr>
            <a:r>
              <a:rPr lang="en-US" sz="2799">
                <a:solidFill>
                  <a:srgbClr val="FFFFFF"/>
                </a:solidFill>
                <a:latin typeface="Inter"/>
              </a:rPr>
              <a:t>Transformasi Data: </a:t>
            </a:r>
            <a:r>
              <a:rPr lang="en-US" sz="2799">
                <a:solidFill>
                  <a:srgbClr val="FFFFFF"/>
                </a:solidFill>
                <a:latin typeface="Inter"/>
              </a:rPr>
              <a:t>Transformasi fitur adr dan lead time dengan Box Cox untuk mengurangi skewness</a:t>
            </a:r>
          </a:p>
          <a:p>
            <a:pPr marL="604519" indent="-302260" lvl="1">
              <a:lnSpc>
                <a:spcPts val="3919"/>
              </a:lnSpc>
              <a:buFont typeface="Arial"/>
              <a:buChar char="•"/>
            </a:pPr>
            <a:r>
              <a:rPr lang="en-US" sz="2799">
                <a:solidFill>
                  <a:srgbClr val="FFFFFF"/>
                </a:solidFill>
                <a:latin typeface="Inter"/>
              </a:rPr>
              <a:t>Feature Scaling</a:t>
            </a:r>
          </a:p>
          <a:p>
            <a:pPr marL="604519" indent="-302260" lvl="1">
              <a:lnSpc>
                <a:spcPts val="3919"/>
              </a:lnSpc>
              <a:buFont typeface="Arial"/>
              <a:buChar char="•"/>
            </a:pPr>
            <a:r>
              <a:rPr lang="en-US" sz="2799">
                <a:solidFill>
                  <a:srgbClr val="FFFFFF"/>
                </a:solidFill>
                <a:latin typeface="Inter"/>
              </a:rPr>
              <a:t>Encoding Feature Categorical</a:t>
            </a:r>
          </a:p>
          <a:p>
            <a:pPr marL="604519" indent="-302260" lvl="1">
              <a:lnSpc>
                <a:spcPts val="3919"/>
              </a:lnSpc>
              <a:spcBef>
                <a:spcPct val="0"/>
              </a:spcBef>
              <a:buFont typeface="Arial"/>
              <a:buChar char="•"/>
            </a:pPr>
            <a:r>
              <a:rPr lang="en-US" sz="2799">
                <a:solidFill>
                  <a:srgbClr val="FFFFFF"/>
                </a:solidFill>
                <a:latin typeface="Inter"/>
              </a:rPr>
              <a:t>Resampling data dengan Undersampling karena label target proporsinya tidak seimbang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042495" y="2482442"/>
            <a:ext cx="8203009" cy="1291590"/>
          </a:xfrm>
          <a:prstGeom prst="rect">
            <a:avLst/>
          </a:prstGeom>
        </p:spPr>
        <p:txBody>
          <a:bodyPr anchor="t" rtlCol="false" tIns="0" lIns="0" bIns="0" rIns="0">
            <a:spAutoFit/>
          </a:bodyPr>
          <a:lstStyle/>
          <a:p>
            <a:pPr algn="ctr" marL="0" indent="0" lvl="0">
              <a:lnSpc>
                <a:spcPts val="9600"/>
              </a:lnSpc>
              <a:spcBef>
                <a:spcPct val="0"/>
              </a:spcBef>
            </a:pPr>
            <a:r>
              <a:rPr lang="en-US" sz="9600" spc="-384">
                <a:solidFill>
                  <a:srgbClr val="103B18"/>
                </a:solidFill>
                <a:latin typeface="Forum"/>
              </a:rPr>
              <a:t>Model Building</a:t>
            </a:r>
          </a:p>
        </p:txBody>
      </p:sp>
      <p:sp>
        <p:nvSpPr>
          <p:cNvPr name="TextBox 3" id="3"/>
          <p:cNvSpPr txBox="true"/>
          <p:nvPr/>
        </p:nvSpPr>
        <p:spPr>
          <a:xfrm rot="0">
            <a:off x="2546445" y="4265628"/>
            <a:ext cx="13195109" cy="490855"/>
          </a:xfrm>
          <a:prstGeom prst="rect">
            <a:avLst/>
          </a:prstGeom>
        </p:spPr>
        <p:txBody>
          <a:bodyPr anchor="t" rtlCol="false" tIns="0" lIns="0" bIns="0" rIns="0">
            <a:spAutoFit/>
          </a:bodyPr>
          <a:lstStyle/>
          <a:p>
            <a:pPr algn="ctr" marL="0" indent="0" lvl="0">
              <a:lnSpc>
                <a:spcPts val="3919"/>
              </a:lnSpc>
              <a:spcBef>
                <a:spcPct val="0"/>
              </a:spcBef>
            </a:pPr>
            <a:r>
              <a:rPr lang="en-US" sz="2800">
                <a:solidFill>
                  <a:srgbClr val="103B18"/>
                </a:solidFill>
                <a:latin typeface="Inter"/>
              </a:rPr>
              <a:t>Logistc Regression, Decision Tree, Random Forest, XGBoost</a:t>
            </a:r>
          </a:p>
        </p:txBody>
      </p:sp>
      <p:sp>
        <p:nvSpPr>
          <p:cNvPr name="Freeform 4" id="4"/>
          <p:cNvSpPr/>
          <p:nvPr/>
        </p:nvSpPr>
        <p:spPr>
          <a:xfrm flipH="false" flipV="false" rot="0">
            <a:off x="0" y="6172200"/>
            <a:ext cx="18288000" cy="8229600"/>
          </a:xfrm>
          <a:custGeom>
            <a:avLst/>
            <a:gdLst/>
            <a:ahLst/>
            <a:cxnLst/>
            <a:rect r="r" b="b" t="t" l="l"/>
            <a:pathLst>
              <a:path h="8229600" w="18288000">
                <a:moveTo>
                  <a:pt x="0" y="0"/>
                </a:moveTo>
                <a:lnTo>
                  <a:pt x="18288000" y="0"/>
                </a:lnTo>
                <a:lnTo>
                  <a:pt x="18288000" y="8229600"/>
                </a:lnTo>
                <a:lnTo>
                  <a:pt x="0" y="8229600"/>
                </a:lnTo>
                <a:lnTo>
                  <a:pt x="0" y="0"/>
                </a:lnTo>
                <a:close/>
              </a:path>
            </a:pathLst>
          </a:custGeom>
          <a:blipFill>
            <a:blip r:embed="rId2"/>
            <a:stretch>
              <a:fillRect l="0" t="-24027" r="0" b="-24027"/>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14134" y="2227500"/>
            <a:ext cx="10259732" cy="6714148"/>
          </a:xfrm>
          <a:custGeom>
            <a:avLst/>
            <a:gdLst/>
            <a:ahLst/>
            <a:cxnLst/>
            <a:rect r="r" b="b" t="t" l="l"/>
            <a:pathLst>
              <a:path h="6714148" w="10259732">
                <a:moveTo>
                  <a:pt x="0" y="0"/>
                </a:moveTo>
                <a:lnTo>
                  <a:pt x="10259732" y="0"/>
                </a:lnTo>
                <a:lnTo>
                  <a:pt x="10259732" y="6714148"/>
                </a:lnTo>
                <a:lnTo>
                  <a:pt x="0" y="6714148"/>
                </a:lnTo>
                <a:lnTo>
                  <a:pt x="0" y="0"/>
                </a:lnTo>
                <a:close/>
              </a:path>
            </a:pathLst>
          </a:custGeom>
          <a:blipFill>
            <a:blip r:embed="rId2"/>
            <a:stretch>
              <a:fillRect l="0" t="0" r="0" b="0"/>
            </a:stretch>
          </a:blipFill>
        </p:spPr>
      </p:sp>
      <p:sp>
        <p:nvSpPr>
          <p:cNvPr name="TextBox 3" id="3"/>
          <p:cNvSpPr txBox="true"/>
          <p:nvPr/>
        </p:nvSpPr>
        <p:spPr>
          <a:xfrm rot="0">
            <a:off x="814386" y="725283"/>
            <a:ext cx="12555536" cy="1020127"/>
          </a:xfrm>
          <a:prstGeom prst="rect">
            <a:avLst/>
          </a:prstGeom>
        </p:spPr>
        <p:txBody>
          <a:bodyPr anchor="t" rtlCol="false" tIns="0" lIns="0" bIns="0" rIns="0">
            <a:spAutoFit/>
          </a:bodyPr>
          <a:lstStyle/>
          <a:p>
            <a:pPr marL="0" indent="0" lvl="0">
              <a:lnSpc>
                <a:spcPts val="7568"/>
              </a:lnSpc>
              <a:spcBef>
                <a:spcPct val="0"/>
              </a:spcBef>
            </a:pPr>
            <a:r>
              <a:rPr lang="en-US" sz="7568" spc="-128">
                <a:solidFill>
                  <a:srgbClr val="103B18"/>
                </a:solidFill>
                <a:latin typeface="Forum"/>
              </a:rPr>
              <a:t>Fungsi untuk membangun model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03B18"/>
        </a:solidFill>
      </p:bgPr>
    </p:bg>
    <p:spTree>
      <p:nvGrpSpPr>
        <p:cNvPr id="1" name=""/>
        <p:cNvGrpSpPr/>
        <p:nvPr/>
      </p:nvGrpSpPr>
      <p:grpSpPr>
        <a:xfrm>
          <a:off x="0" y="0"/>
          <a:ext cx="0" cy="0"/>
          <a:chOff x="0" y="0"/>
          <a:chExt cx="0" cy="0"/>
        </a:xfrm>
      </p:grpSpPr>
      <p:sp>
        <p:nvSpPr>
          <p:cNvPr name="AutoShape 2" id="2"/>
          <p:cNvSpPr/>
          <p:nvPr/>
        </p:nvSpPr>
        <p:spPr>
          <a:xfrm rot="0">
            <a:off x="0" y="0"/>
            <a:ext cx="9372525" cy="10287000"/>
          </a:xfrm>
          <a:prstGeom prst="rect">
            <a:avLst/>
          </a:prstGeom>
          <a:solidFill>
            <a:srgbClr val="FFFFFF"/>
          </a:solidFill>
        </p:spPr>
      </p:sp>
      <p:sp>
        <p:nvSpPr>
          <p:cNvPr name="TextBox 3" id="3"/>
          <p:cNvSpPr txBox="true"/>
          <p:nvPr/>
        </p:nvSpPr>
        <p:spPr>
          <a:xfrm rot="0">
            <a:off x="1028700" y="668983"/>
            <a:ext cx="6112973" cy="2468880"/>
          </a:xfrm>
          <a:prstGeom prst="rect">
            <a:avLst/>
          </a:prstGeom>
        </p:spPr>
        <p:txBody>
          <a:bodyPr anchor="t" rtlCol="false" tIns="0" lIns="0" bIns="0" rIns="0">
            <a:spAutoFit/>
          </a:bodyPr>
          <a:lstStyle/>
          <a:p>
            <a:pPr marL="0" indent="0" lvl="0">
              <a:lnSpc>
                <a:spcPts val="9450"/>
              </a:lnSpc>
            </a:pPr>
            <a:r>
              <a:rPr lang="en-US" sz="9450" spc="-378">
                <a:solidFill>
                  <a:srgbClr val="103B18"/>
                </a:solidFill>
                <a:latin typeface="Forum"/>
              </a:rPr>
              <a:t>Latar Belakang</a:t>
            </a:r>
          </a:p>
        </p:txBody>
      </p:sp>
      <p:sp>
        <p:nvSpPr>
          <p:cNvPr name="TextBox 4" id="4"/>
          <p:cNvSpPr txBox="true"/>
          <p:nvPr/>
        </p:nvSpPr>
        <p:spPr>
          <a:xfrm rot="0">
            <a:off x="1028700" y="4005923"/>
            <a:ext cx="6829192" cy="3616856"/>
          </a:xfrm>
          <a:prstGeom prst="rect">
            <a:avLst/>
          </a:prstGeom>
        </p:spPr>
        <p:txBody>
          <a:bodyPr anchor="t" rtlCol="false" tIns="0" lIns="0" bIns="0" rIns="0">
            <a:spAutoFit/>
          </a:bodyPr>
          <a:lstStyle/>
          <a:p>
            <a:pPr algn="just">
              <a:lnSpc>
                <a:spcPts val="3236"/>
              </a:lnSpc>
              <a:spcBef>
                <a:spcPct val="0"/>
              </a:spcBef>
            </a:pPr>
            <a:r>
              <a:rPr lang="en-US" sz="2697" spc="-53">
                <a:solidFill>
                  <a:srgbClr val="000000"/>
                </a:solidFill>
                <a:latin typeface="Forum"/>
              </a:rPr>
              <a:t>Industri perhotelan menghadapi tantangan unik dalam mengelola ketersediaan kamar, memahami perilaku pelanggan, dan meningkatkan efisiensi operasional. Dalam upaya mengatasi ketidakpastian ini, proyek prediksi pemesanan hotel bertujuan memanfaatkan analisis data dan pembelajaran mesin untuk mengidentifikasi pola dan faktor-faktor yang mempengaruhi keputusan pelanggan dalam membatalkan atau melanjutkan pemesanan. </a:t>
            </a:r>
          </a:p>
        </p:txBody>
      </p:sp>
      <p:sp>
        <p:nvSpPr>
          <p:cNvPr name="TextBox 5" id="5"/>
          <p:cNvSpPr txBox="true"/>
          <p:nvPr/>
        </p:nvSpPr>
        <p:spPr>
          <a:xfrm rot="0">
            <a:off x="10530539" y="1200150"/>
            <a:ext cx="6112973" cy="1268730"/>
          </a:xfrm>
          <a:prstGeom prst="rect">
            <a:avLst/>
          </a:prstGeom>
        </p:spPr>
        <p:txBody>
          <a:bodyPr anchor="t" rtlCol="false" tIns="0" lIns="0" bIns="0" rIns="0">
            <a:spAutoFit/>
          </a:bodyPr>
          <a:lstStyle/>
          <a:p>
            <a:pPr marL="0" indent="0" lvl="0">
              <a:lnSpc>
                <a:spcPts val="9450"/>
              </a:lnSpc>
            </a:pPr>
            <a:r>
              <a:rPr lang="en-US" sz="9450" spc="-378">
                <a:solidFill>
                  <a:srgbClr val="FFFFFF"/>
                </a:solidFill>
                <a:latin typeface="Forum"/>
              </a:rPr>
              <a:t>Goals</a:t>
            </a:r>
          </a:p>
        </p:txBody>
      </p:sp>
      <p:sp>
        <p:nvSpPr>
          <p:cNvPr name="TextBox 6" id="6"/>
          <p:cNvSpPr txBox="true"/>
          <p:nvPr/>
        </p:nvSpPr>
        <p:spPr>
          <a:xfrm rot="0">
            <a:off x="10172430" y="4785651"/>
            <a:ext cx="6829192" cy="2057400"/>
          </a:xfrm>
          <a:prstGeom prst="rect">
            <a:avLst/>
          </a:prstGeom>
        </p:spPr>
        <p:txBody>
          <a:bodyPr anchor="t" rtlCol="false" tIns="0" lIns="0" bIns="0" rIns="0">
            <a:spAutoFit/>
          </a:bodyPr>
          <a:lstStyle/>
          <a:p>
            <a:pPr algn="just" marL="582379" indent="-291190" lvl="1">
              <a:lnSpc>
                <a:spcPts val="3236"/>
              </a:lnSpc>
              <a:buFont typeface="Arial"/>
              <a:buChar char="•"/>
            </a:pPr>
            <a:r>
              <a:rPr lang="en-US" sz="2697" spc="-53">
                <a:solidFill>
                  <a:srgbClr val="FFFFFF"/>
                </a:solidFill>
                <a:latin typeface="Forum"/>
              </a:rPr>
              <a:t>Mengembangkan model prediktif untuk memprediksi kemungkinan pembatalan pemesanan hotel </a:t>
            </a:r>
          </a:p>
          <a:p>
            <a:pPr algn="just" marL="582379" indent="-291190" lvl="1">
              <a:lnSpc>
                <a:spcPts val="3236"/>
              </a:lnSpc>
              <a:spcBef>
                <a:spcPct val="0"/>
              </a:spcBef>
              <a:buFont typeface="Arial"/>
              <a:buChar char="•"/>
            </a:pPr>
            <a:r>
              <a:rPr lang="en-US" sz="2697" spc="-53">
                <a:solidFill>
                  <a:srgbClr val="FFFFFF"/>
                </a:solidFill>
                <a:latin typeface="Forum"/>
              </a:rPr>
              <a:t>Memberikan rekomendasi operasional kepada hotel berdasarkan temuan dari analisis data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376301"/>
            <a:ext cx="7385996" cy="3905071"/>
          </a:xfrm>
          <a:custGeom>
            <a:avLst/>
            <a:gdLst/>
            <a:ahLst/>
            <a:cxnLst/>
            <a:rect r="r" b="b" t="t" l="l"/>
            <a:pathLst>
              <a:path h="3905071" w="7385996">
                <a:moveTo>
                  <a:pt x="0" y="0"/>
                </a:moveTo>
                <a:lnTo>
                  <a:pt x="7385996" y="0"/>
                </a:lnTo>
                <a:lnTo>
                  <a:pt x="7385996" y="3905071"/>
                </a:lnTo>
                <a:lnTo>
                  <a:pt x="0" y="3905071"/>
                </a:lnTo>
                <a:lnTo>
                  <a:pt x="0" y="0"/>
                </a:lnTo>
                <a:close/>
              </a:path>
            </a:pathLst>
          </a:custGeom>
          <a:blipFill>
            <a:blip r:embed="rId2"/>
            <a:stretch>
              <a:fillRect l="0" t="0" r="0" b="0"/>
            </a:stretch>
          </a:blipFill>
        </p:spPr>
      </p:sp>
      <p:sp>
        <p:nvSpPr>
          <p:cNvPr name="Freeform 3" id="3"/>
          <p:cNvSpPr/>
          <p:nvPr/>
        </p:nvSpPr>
        <p:spPr>
          <a:xfrm flipH="false" flipV="false" rot="0">
            <a:off x="10271030" y="3733358"/>
            <a:ext cx="7149005" cy="5947407"/>
          </a:xfrm>
          <a:custGeom>
            <a:avLst/>
            <a:gdLst/>
            <a:ahLst/>
            <a:cxnLst/>
            <a:rect r="r" b="b" t="t" l="l"/>
            <a:pathLst>
              <a:path h="5947407" w="7149005">
                <a:moveTo>
                  <a:pt x="0" y="0"/>
                </a:moveTo>
                <a:lnTo>
                  <a:pt x="7149005" y="0"/>
                </a:lnTo>
                <a:lnTo>
                  <a:pt x="7149005" y="5947407"/>
                </a:lnTo>
                <a:lnTo>
                  <a:pt x="0" y="5947407"/>
                </a:lnTo>
                <a:lnTo>
                  <a:pt x="0" y="0"/>
                </a:lnTo>
                <a:close/>
              </a:path>
            </a:pathLst>
          </a:custGeom>
          <a:blipFill>
            <a:blip r:embed="rId3"/>
            <a:stretch>
              <a:fillRect l="0" t="0" r="0" b="0"/>
            </a:stretch>
          </a:blipFill>
        </p:spPr>
      </p:sp>
      <p:sp>
        <p:nvSpPr>
          <p:cNvPr name="AutoShape 4" id="4"/>
          <p:cNvSpPr/>
          <p:nvPr/>
        </p:nvSpPr>
        <p:spPr>
          <a:xfrm flipV="true">
            <a:off x="9124950" y="1837732"/>
            <a:ext cx="0" cy="8449268"/>
          </a:xfrm>
          <a:prstGeom prst="line">
            <a:avLst/>
          </a:prstGeom>
          <a:ln cap="flat" w="38100">
            <a:solidFill>
              <a:srgbClr val="000000"/>
            </a:solidFill>
            <a:prstDash val="sysDot"/>
            <a:headEnd type="none" len="sm" w="sm"/>
            <a:tailEnd type="none" len="sm" w="sm"/>
          </a:ln>
        </p:spPr>
      </p:sp>
      <p:grpSp>
        <p:nvGrpSpPr>
          <p:cNvPr name="Group 5" id="5"/>
          <p:cNvGrpSpPr/>
          <p:nvPr/>
        </p:nvGrpSpPr>
        <p:grpSpPr>
          <a:xfrm rot="0">
            <a:off x="0" y="294682"/>
            <a:ext cx="18288000" cy="1543050"/>
            <a:chOff x="0" y="0"/>
            <a:chExt cx="4816593" cy="406400"/>
          </a:xfrm>
        </p:grpSpPr>
        <p:sp>
          <p:nvSpPr>
            <p:cNvPr name="Freeform 6" id="6"/>
            <p:cNvSpPr/>
            <p:nvPr/>
          </p:nvSpPr>
          <p:spPr>
            <a:xfrm flipH="false" flipV="false" rot="0">
              <a:off x="0" y="0"/>
              <a:ext cx="4816592" cy="406400"/>
            </a:xfrm>
            <a:custGeom>
              <a:avLst/>
              <a:gdLst/>
              <a:ahLst/>
              <a:cxnLst/>
              <a:rect r="r" b="b" t="t" l="l"/>
              <a:pathLst>
                <a:path h="406400" w="4816592">
                  <a:moveTo>
                    <a:pt x="4816592" y="0"/>
                  </a:moveTo>
                  <a:lnTo>
                    <a:pt x="0" y="0"/>
                  </a:lnTo>
                  <a:lnTo>
                    <a:pt x="101600" y="203200"/>
                  </a:lnTo>
                  <a:lnTo>
                    <a:pt x="0" y="406400"/>
                  </a:lnTo>
                  <a:lnTo>
                    <a:pt x="4816592" y="406400"/>
                  </a:lnTo>
                  <a:lnTo>
                    <a:pt x="4714992" y="203200"/>
                  </a:lnTo>
                  <a:lnTo>
                    <a:pt x="4816592" y="0"/>
                  </a:lnTo>
                  <a:close/>
                </a:path>
              </a:pathLst>
            </a:custGeom>
            <a:solidFill>
              <a:srgbClr val="103B18"/>
            </a:solidFill>
          </p:spPr>
        </p:sp>
        <p:sp>
          <p:nvSpPr>
            <p:cNvPr name="TextBox 7" id="7"/>
            <p:cNvSpPr txBox="true"/>
            <p:nvPr/>
          </p:nvSpPr>
          <p:spPr>
            <a:xfrm>
              <a:off x="88900" y="-47625"/>
              <a:ext cx="4638793" cy="454025"/>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9050" y="589677"/>
            <a:ext cx="18288000" cy="1011397"/>
          </a:xfrm>
          <a:prstGeom prst="rect">
            <a:avLst/>
          </a:prstGeom>
        </p:spPr>
        <p:txBody>
          <a:bodyPr anchor="t" rtlCol="false" tIns="0" lIns="0" bIns="0" rIns="0">
            <a:spAutoFit/>
          </a:bodyPr>
          <a:lstStyle/>
          <a:p>
            <a:pPr algn="ctr" marL="0" indent="0" lvl="0">
              <a:lnSpc>
                <a:spcPts val="7568"/>
              </a:lnSpc>
              <a:spcBef>
                <a:spcPct val="0"/>
              </a:spcBef>
            </a:pPr>
            <a:r>
              <a:rPr lang="en-US" sz="7568" spc="-128">
                <a:solidFill>
                  <a:srgbClr val="FFFFFF"/>
                </a:solidFill>
                <a:latin typeface="Forum"/>
              </a:rPr>
              <a:t>Tipe Model</a:t>
            </a:r>
          </a:p>
        </p:txBody>
      </p:sp>
      <p:sp>
        <p:nvSpPr>
          <p:cNvPr name="TextBox 9" id="9"/>
          <p:cNvSpPr txBox="true"/>
          <p:nvPr/>
        </p:nvSpPr>
        <p:spPr>
          <a:xfrm rot="0">
            <a:off x="1220204" y="3434511"/>
            <a:ext cx="6420804" cy="679450"/>
          </a:xfrm>
          <a:prstGeom prst="rect">
            <a:avLst/>
          </a:prstGeom>
        </p:spPr>
        <p:txBody>
          <a:bodyPr anchor="t" rtlCol="false" tIns="0" lIns="0" bIns="0" rIns="0">
            <a:spAutoFit/>
          </a:bodyPr>
          <a:lstStyle/>
          <a:p>
            <a:pPr algn="ctr" marL="0" indent="0" lvl="0">
              <a:lnSpc>
                <a:spcPts val="5000"/>
              </a:lnSpc>
              <a:spcBef>
                <a:spcPct val="0"/>
              </a:spcBef>
            </a:pPr>
            <a:r>
              <a:rPr lang="en-US" sz="5000" spc="-85">
                <a:solidFill>
                  <a:srgbClr val="103B18"/>
                </a:solidFill>
                <a:latin typeface="Forum"/>
              </a:rPr>
              <a:t>Baseline Model</a:t>
            </a:r>
          </a:p>
        </p:txBody>
      </p:sp>
      <p:sp>
        <p:nvSpPr>
          <p:cNvPr name="TextBox 10" id="10"/>
          <p:cNvSpPr txBox="true"/>
          <p:nvPr/>
        </p:nvSpPr>
        <p:spPr>
          <a:xfrm rot="0">
            <a:off x="10610850" y="2119069"/>
            <a:ext cx="6420804" cy="1308100"/>
          </a:xfrm>
          <a:prstGeom prst="rect">
            <a:avLst/>
          </a:prstGeom>
        </p:spPr>
        <p:txBody>
          <a:bodyPr anchor="t" rtlCol="false" tIns="0" lIns="0" bIns="0" rIns="0">
            <a:spAutoFit/>
          </a:bodyPr>
          <a:lstStyle/>
          <a:p>
            <a:pPr algn="ctr" marL="0" indent="0" lvl="0">
              <a:lnSpc>
                <a:spcPts val="5000"/>
              </a:lnSpc>
              <a:spcBef>
                <a:spcPct val="0"/>
              </a:spcBef>
            </a:pPr>
            <a:r>
              <a:rPr lang="en-US" sz="5000" spc="-85">
                <a:solidFill>
                  <a:srgbClr val="103B18"/>
                </a:solidFill>
                <a:latin typeface="Forum"/>
              </a:rPr>
              <a:t>Model with hyperparamter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81504" y="2832780"/>
            <a:ext cx="5996500" cy="3113885"/>
          </a:xfrm>
          <a:custGeom>
            <a:avLst/>
            <a:gdLst/>
            <a:ahLst/>
            <a:cxnLst/>
            <a:rect r="r" b="b" t="t" l="l"/>
            <a:pathLst>
              <a:path h="3113885" w="5996500">
                <a:moveTo>
                  <a:pt x="0" y="0"/>
                </a:moveTo>
                <a:lnTo>
                  <a:pt x="5996500" y="0"/>
                </a:lnTo>
                <a:lnTo>
                  <a:pt x="5996500" y="3113885"/>
                </a:lnTo>
                <a:lnTo>
                  <a:pt x="0" y="3113885"/>
                </a:lnTo>
                <a:lnTo>
                  <a:pt x="0" y="0"/>
                </a:lnTo>
                <a:close/>
              </a:path>
            </a:pathLst>
          </a:custGeom>
          <a:blipFill>
            <a:blip r:embed="rId2"/>
            <a:stretch>
              <a:fillRect l="0" t="0" r="0" b="0"/>
            </a:stretch>
          </a:blipFill>
        </p:spPr>
      </p:sp>
      <p:sp>
        <p:nvSpPr>
          <p:cNvPr name="Freeform 3" id="3"/>
          <p:cNvSpPr/>
          <p:nvPr/>
        </p:nvSpPr>
        <p:spPr>
          <a:xfrm flipH="false" flipV="false" rot="0">
            <a:off x="3281504" y="6899354"/>
            <a:ext cx="5807407" cy="3033168"/>
          </a:xfrm>
          <a:custGeom>
            <a:avLst/>
            <a:gdLst/>
            <a:ahLst/>
            <a:cxnLst/>
            <a:rect r="r" b="b" t="t" l="l"/>
            <a:pathLst>
              <a:path h="3033168" w="5807407">
                <a:moveTo>
                  <a:pt x="0" y="0"/>
                </a:moveTo>
                <a:lnTo>
                  <a:pt x="5807407" y="0"/>
                </a:lnTo>
                <a:lnTo>
                  <a:pt x="5807407" y="3033168"/>
                </a:lnTo>
                <a:lnTo>
                  <a:pt x="0" y="3033168"/>
                </a:lnTo>
                <a:lnTo>
                  <a:pt x="0" y="0"/>
                </a:lnTo>
                <a:close/>
              </a:path>
            </a:pathLst>
          </a:custGeom>
          <a:blipFill>
            <a:blip r:embed="rId3"/>
            <a:stretch>
              <a:fillRect l="0" t="0" r="0" b="0"/>
            </a:stretch>
          </a:blipFill>
        </p:spPr>
      </p:sp>
      <p:sp>
        <p:nvSpPr>
          <p:cNvPr name="Freeform 4" id="4"/>
          <p:cNvSpPr/>
          <p:nvPr/>
        </p:nvSpPr>
        <p:spPr>
          <a:xfrm flipH="false" flipV="false" rot="0">
            <a:off x="10038512" y="4684404"/>
            <a:ext cx="5558215" cy="2918599"/>
          </a:xfrm>
          <a:custGeom>
            <a:avLst/>
            <a:gdLst/>
            <a:ahLst/>
            <a:cxnLst/>
            <a:rect r="r" b="b" t="t" l="l"/>
            <a:pathLst>
              <a:path h="2918599" w="5558215">
                <a:moveTo>
                  <a:pt x="0" y="0"/>
                </a:moveTo>
                <a:lnTo>
                  <a:pt x="5558215" y="0"/>
                </a:lnTo>
                <a:lnTo>
                  <a:pt x="5558215" y="2918599"/>
                </a:lnTo>
                <a:lnTo>
                  <a:pt x="0" y="2918599"/>
                </a:lnTo>
                <a:lnTo>
                  <a:pt x="0" y="0"/>
                </a:lnTo>
                <a:close/>
              </a:path>
            </a:pathLst>
          </a:custGeom>
          <a:blipFill>
            <a:blip r:embed="rId4"/>
            <a:stretch>
              <a:fillRect l="0" t="0" r="0" b="0"/>
            </a:stretch>
          </a:blipFill>
        </p:spPr>
      </p:sp>
      <p:grpSp>
        <p:nvGrpSpPr>
          <p:cNvPr name="Group 5" id="5"/>
          <p:cNvGrpSpPr/>
          <p:nvPr/>
        </p:nvGrpSpPr>
        <p:grpSpPr>
          <a:xfrm rot="0">
            <a:off x="0" y="294682"/>
            <a:ext cx="18288000" cy="1543050"/>
            <a:chOff x="0" y="0"/>
            <a:chExt cx="4816593" cy="406400"/>
          </a:xfrm>
        </p:grpSpPr>
        <p:sp>
          <p:nvSpPr>
            <p:cNvPr name="Freeform 6" id="6"/>
            <p:cNvSpPr/>
            <p:nvPr/>
          </p:nvSpPr>
          <p:spPr>
            <a:xfrm flipH="false" flipV="false" rot="0">
              <a:off x="0" y="0"/>
              <a:ext cx="4816592" cy="406400"/>
            </a:xfrm>
            <a:custGeom>
              <a:avLst/>
              <a:gdLst/>
              <a:ahLst/>
              <a:cxnLst/>
              <a:rect r="r" b="b" t="t" l="l"/>
              <a:pathLst>
                <a:path h="406400" w="4816592">
                  <a:moveTo>
                    <a:pt x="4816592" y="0"/>
                  </a:moveTo>
                  <a:lnTo>
                    <a:pt x="0" y="0"/>
                  </a:lnTo>
                  <a:lnTo>
                    <a:pt x="101600" y="203200"/>
                  </a:lnTo>
                  <a:lnTo>
                    <a:pt x="0" y="406400"/>
                  </a:lnTo>
                  <a:lnTo>
                    <a:pt x="4816592" y="406400"/>
                  </a:lnTo>
                  <a:lnTo>
                    <a:pt x="4714992" y="203200"/>
                  </a:lnTo>
                  <a:lnTo>
                    <a:pt x="4816592" y="0"/>
                  </a:lnTo>
                  <a:close/>
                </a:path>
              </a:pathLst>
            </a:custGeom>
            <a:solidFill>
              <a:srgbClr val="103B18"/>
            </a:solidFill>
          </p:spPr>
        </p:sp>
        <p:sp>
          <p:nvSpPr>
            <p:cNvPr name="TextBox 7" id="7"/>
            <p:cNvSpPr txBox="true"/>
            <p:nvPr/>
          </p:nvSpPr>
          <p:spPr>
            <a:xfrm>
              <a:off x="88900" y="-47625"/>
              <a:ext cx="4638793" cy="454025"/>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0" y="589677"/>
            <a:ext cx="18288000" cy="1011397"/>
          </a:xfrm>
          <a:prstGeom prst="rect">
            <a:avLst/>
          </a:prstGeom>
        </p:spPr>
        <p:txBody>
          <a:bodyPr anchor="t" rtlCol="false" tIns="0" lIns="0" bIns="0" rIns="0">
            <a:spAutoFit/>
          </a:bodyPr>
          <a:lstStyle/>
          <a:p>
            <a:pPr algn="ctr" marL="0" indent="0" lvl="0">
              <a:lnSpc>
                <a:spcPts val="7568"/>
              </a:lnSpc>
              <a:spcBef>
                <a:spcPct val="0"/>
              </a:spcBef>
            </a:pPr>
            <a:r>
              <a:rPr lang="en-US" sz="7568" spc="-128">
                <a:solidFill>
                  <a:srgbClr val="FFFFFF"/>
                </a:solidFill>
                <a:latin typeface="Forum"/>
              </a:rPr>
              <a:t>Hyperparameter Tuning</a:t>
            </a:r>
          </a:p>
        </p:txBody>
      </p:sp>
      <p:sp>
        <p:nvSpPr>
          <p:cNvPr name="TextBox 9" id="9"/>
          <p:cNvSpPr txBox="true"/>
          <p:nvPr/>
        </p:nvSpPr>
        <p:spPr>
          <a:xfrm rot="0">
            <a:off x="3281504" y="2153330"/>
            <a:ext cx="6420804" cy="679450"/>
          </a:xfrm>
          <a:prstGeom prst="rect">
            <a:avLst/>
          </a:prstGeom>
        </p:spPr>
        <p:txBody>
          <a:bodyPr anchor="t" rtlCol="false" tIns="0" lIns="0" bIns="0" rIns="0">
            <a:spAutoFit/>
          </a:bodyPr>
          <a:lstStyle/>
          <a:p>
            <a:pPr marL="0" indent="0" lvl="0">
              <a:lnSpc>
                <a:spcPts val="5000"/>
              </a:lnSpc>
              <a:spcBef>
                <a:spcPct val="0"/>
              </a:spcBef>
            </a:pPr>
            <a:r>
              <a:rPr lang="en-US" sz="5000" spc="-85">
                <a:solidFill>
                  <a:srgbClr val="103B18"/>
                </a:solidFill>
                <a:latin typeface="Forum"/>
              </a:rPr>
              <a:t>Decision Tree</a:t>
            </a:r>
          </a:p>
        </p:txBody>
      </p:sp>
      <p:sp>
        <p:nvSpPr>
          <p:cNvPr name="TextBox 10" id="10"/>
          <p:cNvSpPr txBox="true"/>
          <p:nvPr/>
        </p:nvSpPr>
        <p:spPr>
          <a:xfrm rot="0">
            <a:off x="3281504" y="6219904"/>
            <a:ext cx="6420804" cy="679450"/>
          </a:xfrm>
          <a:prstGeom prst="rect">
            <a:avLst/>
          </a:prstGeom>
        </p:spPr>
        <p:txBody>
          <a:bodyPr anchor="t" rtlCol="false" tIns="0" lIns="0" bIns="0" rIns="0">
            <a:spAutoFit/>
          </a:bodyPr>
          <a:lstStyle/>
          <a:p>
            <a:pPr marL="0" indent="0" lvl="0">
              <a:lnSpc>
                <a:spcPts val="5000"/>
              </a:lnSpc>
              <a:spcBef>
                <a:spcPct val="0"/>
              </a:spcBef>
            </a:pPr>
            <a:r>
              <a:rPr lang="en-US" sz="5000" spc="-85">
                <a:solidFill>
                  <a:srgbClr val="103B18"/>
                </a:solidFill>
                <a:latin typeface="Forum"/>
              </a:rPr>
              <a:t>Random Forest</a:t>
            </a:r>
          </a:p>
        </p:txBody>
      </p:sp>
      <p:sp>
        <p:nvSpPr>
          <p:cNvPr name="TextBox 11" id="11"/>
          <p:cNvSpPr txBox="true"/>
          <p:nvPr/>
        </p:nvSpPr>
        <p:spPr>
          <a:xfrm rot="0">
            <a:off x="10038512" y="3817314"/>
            <a:ext cx="6420804" cy="679450"/>
          </a:xfrm>
          <a:prstGeom prst="rect">
            <a:avLst/>
          </a:prstGeom>
        </p:spPr>
        <p:txBody>
          <a:bodyPr anchor="t" rtlCol="false" tIns="0" lIns="0" bIns="0" rIns="0">
            <a:spAutoFit/>
          </a:bodyPr>
          <a:lstStyle/>
          <a:p>
            <a:pPr marL="0" indent="0" lvl="0">
              <a:lnSpc>
                <a:spcPts val="5000"/>
              </a:lnSpc>
              <a:spcBef>
                <a:spcPct val="0"/>
              </a:spcBef>
            </a:pPr>
            <a:r>
              <a:rPr lang="en-US" sz="5000" spc="-85">
                <a:solidFill>
                  <a:srgbClr val="103B18"/>
                </a:solidFill>
                <a:latin typeface="Forum"/>
              </a:rPr>
              <a:t>XGBoost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TextBox 2" id="2"/>
          <p:cNvSpPr txBox="true"/>
          <p:nvPr/>
        </p:nvSpPr>
        <p:spPr>
          <a:xfrm rot="0">
            <a:off x="3825604" y="8188954"/>
            <a:ext cx="10636792" cy="771525"/>
          </a:xfrm>
          <a:prstGeom prst="rect">
            <a:avLst/>
          </a:prstGeom>
        </p:spPr>
        <p:txBody>
          <a:bodyPr anchor="t" rtlCol="false" tIns="0" lIns="0" bIns="0" rIns="0">
            <a:spAutoFit/>
          </a:bodyPr>
          <a:lstStyle/>
          <a:p>
            <a:pPr algn="ctr" marL="0" indent="0" lvl="0">
              <a:lnSpc>
                <a:spcPts val="6000"/>
              </a:lnSpc>
              <a:spcBef>
                <a:spcPct val="0"/>
              </a:spcBef>
            </a:pPr>
            <a:r>
              <a:rPr lang="en-US" sz="5000" spc="250">
                <a:solidFill>
                  <a:srgbClr val="FFFFFF"/>
                </a:solidFill>
                <a:latin typeface="Inter"/>
              </a:rPr>
              <a:t>Model Evaluation</a:t>
            </a:r>
          </a:p>
        </p:txBody>
      </p:sp>
      <p:sp>
        <p:nvSpPr>
          <p:cNvPr name="Freeform 3" id="3"/>
          <p:cNvSpPr/>
          <p:nvPr/>
        </p:nvSpPr>
        <p:spPr>
          <a:xfrm flipH="false" flipV="false" rot="0">
            <a:off x="0" y="-1135872"/>
            <a:ext cx="18288000" cy="8462962"/>
          </a:xfrm>
          <a:custGeom>
            <a:avLst/>
            <a:gdLst/>
            <a:ahLst/>
            <a:cxnLst/>
            <a:rect r="r" b="b" t="t" l="l"/>
            <a:pathLst>
              <a:path h="8462962" w="18288000">
                <a:moveTo>
                  <a:pt x="0" y="0"/>
                </a:moveTo>
                <a:lnTo>
                  <a:pt x="18288000" y="0"/>
                </a:lnTo>
                <a:lnTo>
                  <a:pt x="18288000" y="8462962"/>
                </a:lnTo>
                <a:lnTo>
                  <a:pt x="0" y="8462962"/>
                </a:lnTo>
                <a:lnTo>
                  <a:pt x="0" y="0"/>
                </a:lnTo>
                <a:close/>
              </a:path>
            </a:pathLst>
          </a:custGeom>
          <a:blipFill>
            <a:blip r:embed="rId2"/>
            <a:stretch>
              <a:fillRect l="0" t="-21986" r="0" b="-21986"/>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Freeform 2" id="2"/>
          <p:cNvSpPr/>
          <p:nvPr/>
        </p:nvSpPr>
        <p:spPr>
          <a:xfrm flipH="false" flipV="false" rot="0">
            <a:off x="4520478" y="2260594"/>
            <a:ext cx="9247043" cy="2991046"/>
          </a:xfrm>
          <a:custGeom>
            <a:avLst/>
            <a:gdLst/>
            <a:ahLst/>
            <a:cxnLst/>
            <a:rect r="r" b="b" t="t" l="l"/>
            <a:pathLst>
              <a:path h="2991046" w="9247043">
                <a:moveTo>
                  <a:pt x="0" y="0"/>
                </a:moveTo>
                <a:lnTo>
                  <a:pt x="9247044" y="0"/>
                </a:lnTo>
                <a:lnTo>
                  <a:pt x="9247044" y="2991046"/>
                </a:lnTo>
                <a:lnTo>
                  <a:pt x="0" y="2991046"/>
                </a:lnTo>
                <a:lnTo>
                  <a:pt x="0" y="0"/>
                </a:lnTo>
                <a:close/>
              </a:path>
            </a:pathLst>
          </a:custGeom>
          <a:blipFill>
            <a:blip r:embed="rId2"/>
            <a:stretch>
              <a:fillRect l="0" t="0" r="0" b="0"/>
            </a:stretch>
          </a:blipFill>
        </p:spPr>
      </p:sp>
      <p:sp>
        <p:nvSpPr>
          <p:cNvPr name="Freeform 3" id="3"/>
          <p:cNvSpPr/>
          <p:nvPr/>
        </p:nvSpPr>
        <p:spPr>
          <a:xfrm flipH="false" flipV="false" rot="0">
            <a:off x="10606053" y="3205125"/>
            <a:ext cx="942363" cy="442054"/>
          </a:xfrm>
          <a:custGeom>
            <a:avLst/>
            <a:gdLst/>
            <a:ahLst/>
            <a:cxnLst/>
            <a:rect r="r" b="b" t="t" l="l"/>
            <a:pathLst>
              <a:path h="442054" w="942363">
                <a:moveTo>
                  <a:pt x="0" y="0"/>
                </a:moveTo>
                <a:lnTo>
                  <a:pt x="942363" y="0"/>
                </a:lnTo>
                <a:lnTo>
                  <a:pt x="942363" y="442054"/>
                </a:lnTo>
                <a:lnTo>
                  <a:pt x="0" y="442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57150" cap="sq">
            <a:solidFill>
              <a:srgbClr val="FF3131"/>
            </a:solidFill>
            <a:prstDash val="solid"/>
            <a:miter/>
          </a:ln>
        </p:spPr>
      </p:sp>
      <p:sp>
        <p:nvSpPr>
          <p:cNvPr name="Freeform 4" id="4"/>
          <p:cNvSpPr/>
          <p:nvPr/>
        </p:nvSpPr>
        <p:spPr>
          <a:xfrm flipH="false" flipV="false" rot="0">
            <a:off x="6401230" y="2909791"/>
            <a:ext cx="839850" cy="393966"/>
          </a:xfrm>
          <a:custGeom>
            <a:avLst/>
            <a:gdLst/>
            <a:ahLst/>
            <a:cxnLst/>
            <a:rect r="r" b="b" t="t" l="l"/>
            <a:pathLst>
              <a:path h="393966" w="839850">
                <a:moveTo>
                  <a:pt x="0" y="0"/>
                </a:moveTo>
                <a:lnTo>
                  <a:pt x="839851" y="0"/>
                </a:lnTo>
                <a:lnTo>
                  <a:pt x="839851" y="393966"/>
                </a:lnTo>
                <a:lnTo>
                  <a:pt x="0" y="393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57150" cap="sq">
            <a:solidFill>
              <a:srgbClr val="FF3131"/>
            </a:solidFill>
            <a:prstDash val="solid"/>
            <a:miter/>
          </a:ln>
        </p:spPr>
      </p:sp>
      <p:sp>
        <p:nvSpPr>
          <p:cNvPr name="TextBox 5" id="5"/>
          <p:cNvSpPr txBox="true"/>
          <p:nvPr/>
        </p:nvSpPr>
        <p:spPr>
          <a:xfrm rot="0">
            <a:off x="0" y="589677"/>
            <a:ext cx="18288000" cy="1011397"/>
          </a:xfrm>
          <a:prstGeom prst="rect">
            <a:avLst/>
          </a:prstGeom>
        </p:spPr>
        <p:txBody>
          <a:bodyPr anchor="t" rtlCol="false" tIns="0" lIns="0" bIns="0" rIns="0">
            <a:spAutoFit/>
          </a:bodyPr>
          <a:lstStyle/>
          <a:p>
            <a:pPr algn="ctr" marL="0" indent="0" lvl="0">
              <a:lnSpc>
                <a:spcPts val="7568"/>
              </a:lnSpc>
              <a:spcBef>
                <a:spcPct val="0"/>
              </a:spcBef>
            </a:pPr>
            <a:r>
              <a:rPr lang="en-US" sz="7568" spc="-128">
                <a:solidFill>
                  <a:srgbClr val="FFFFFF"/>
                </a:solidFill>
                <a:latin typeface="Forum"/>
              </a:rPr>
              <a:t>Model Comparison</a:t>
            </a:r>
          </a:p>
        </p:txBody>
      </p:sp>
      <p:sp>
        <p:nvSpPr>
          <p:cNvPr name="TextBox 6" id="6"/>
          <p:cNvSpPr txBox="true"/>
          <p:nvPr/>
        </p:nvSpPr>
        <p:spPr>
          <a:xfrm rot="0">
            <a:off x="1111143" y="5666530"/>
            <a:ext cx="16148157" cy="3984625"/>
          </a:xfrm>
          <a:prstGeom prst="rect">
            <a:avLst/>
          </a:prstGeom>
        </p:spPr>
        <p:txBody>
          <a:bodyPr anchor="t" rtlCol="false" tIns="0" lIns="0" bIns="0" rIns="0">
            <a:spAutoFit/>
          </a:bodyPr>
          <a:lstStyle/>
          <a:p>
            <a:pPr algn="just">
              <a:lnSpc>
                <a:spcPts val="3500"/>
              </a:lnSpc>
              <a:spcBef>
                <a:spcPct val="0"/>
              </a:spcBef>
            </a:pPr>
            <a:r>
              <a:rPr lang="en-US" sz="3500" spc="-140">
                <a:solidFill>
                  <a:srgbClr val="FFFFFF"/>
                </a:solidFill>
                <a:latin typeface="Forum"/>
              </a:rPr>
              <a:t>XGBoost Tuned dan Random Forest Tuned, menunjukkan kinerja yang baik dengan nilai F1-Score yang mendekati satu sama lain.</a:t>
            </a:r>
          </a:p>
          <a:p>
            <a:pPr algn="just">
              <a:lnSpc>
                <a:spcPts val="3500"/>
              </a:lnSpc>
              <a:spcBef>
                <a:spcPct val="0"/>
              </a:spcBef>
            </a:pPr>
          </a:p>
          <a:p>
            <a:pPr algn="just">
              <a:lnSpc>
                <a:spcPts val="3500"/>
              </a:lnSpc>
              <a:spcBef>
                <a:spcPct val="0"/>
              </a:spcBef>
            </a:pPr>
            <a:r>
              <a:rPr lang="en-US" sz="3500" spc="-140">
                <a:solidFill>
                  <a:srgbClr val="FFFFFF"/>
                </a:solidFill>
                <a:latin typeface="Forum"/>
              </a:rPr>
              <a:t>Namun, jika dilihat dari false negatives, XGBoost Tuned memiliki nilai False Negative Rate yang sedikit lebih rendah daripada Random Forest Tuned.</a:t>
            </a:r>
          </a:p>
          <a:p>
            <a:pPr algn="just">
              <a:lnSpc>
                <a:spcPts val="3500"/>
              </a:lnSpc>
              <a:spcBef>
                <a:spcPct val="0"/>
              </a:spcBef>
            </a:pPr>
          </a:p>
          <a:p>
            <a:pPr algn="just">
              <a:lnSpc>
                <a:spcPts val="3500"/>
              </a:lnSpc>
              <a:spcBef>
                <a:spcPct val="0"/>
              </a:spcBef>
            </a:pPr>
            <a:r>
              <a:rPr lang="en-US" sz="3500" spc="-140">
                <a:solidFill>
                  <a:srgbClr val="FFFFFF"/>
                </a:solidFill>
                <a:latin typeface="Forum"/>
              </a:rPr>
              <a:t>Oleh karena itu, berdasarkan F1-Score dan False Negative Rate, XGBoost Tuned pada resampling menjadi pilihan terbaik.</a:t>
            </a:r>
          </a:p>
          <a:p>
            <a:pPr algn="just">
              <a:lnSpc>
                <a:spcPts val="3500"/>
              </a:lnSpc>
              <a:spcBef>
                <a:spcPct val="0"/>
              </a:spcBef>
            </a:pPr>
          </a:p>
        </p:txBody>
      </p:sp>
      <p:sp>
        <p:nvSpPr>
          <p:cNvPr name="AutoShape 7" id="7"/>
          <p:cNvSpPr/>
          <p:nvPr/>
        </p:nvSpPr>
        <p:spPr>
          <a:xfrm>
            <a:off x="317648" y="1620123"/>
            <a:ext cx="1765256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AutoShape 2" id="2"/>
          <p:cNvSpPr/>
          <p:nvPr/>
        </p:nvSpPr>
        <p:spPr>
          <a:xfrm>
            <a:off x="317648" y="1620123"/>
            <a:ext cx="17652560" cy="0"/>
          </a:xfrm>
          <a:prstGeom prst="line">
            <a:avLst/>
          </a:prstGeom>
          <a:ln cap="flat" w="38100">
            <a:solidFill>
              <a:srgbClr val="FFFFFF"/>
            </a:solidFill>
            <a:prstDash val="solid"/>
            <a:headEnd type="none" len="sm" w="sm"/>
            <a:tailEnd type="none" len="sm" w="sm"/>
          </a:ln>
        </p:spPr>
      </p:sp>
      <p:sp>
        <p:nvSpPr>
          <p:cNvPr name="AutoShape 3" id="3"/>
          <p:cNvSpPr/>
          <p:nvPr/>
        </p:nvSpPr>
        <p:spPr>
          <a:xfrm flipV="true">
            <a:off x="9124950" y="1675807"/>
            <a:ext cx="0" cy="8449268"/>
          </a:xfrm>
          <a:prstGeom prst="line">
            <a:avLst/>
          </a:prstGeom>
          <a:ln cap="flat" w="38100">
            <a:solidFill>
              <a:srgbClr val="FFFFFF"/>
            </a:solidFill>
            <a:prstDash val="sysDot"/>
            <a:headEnd type="none" len="sm" w="sm"/>
            <a:tailEnd type="none" len="sm" w="sm"/>
          </a:ln>
        </p:spPr>
      </p:sp>
      <p:sp>
        <p:nvSpPr>
          <p:cNvPr name="Freeform 4" id="4"/>
          <p:cNvSpPr/>
          <p:nvPr/>
        </p:nvSpPr>
        <p:spPr>
          <a:xfrm flipH="false" flipV="false" rot="0">
            <a:off x="1536733" y="2833342"/>
            <a:ext cx="5423923" cy="3684274"/>
          </a:xfrm>
          <a:custGeom>
            <a:avLst/>
            <a:gdLst/>
            <a:ahLst/>
            <a:cxnLst/>
            <a:rect r="r" b="b" t="t" l="l"/>
            <a:pathLst>
              <a:path h="3684274" w="5423923">
                <a:moveTo>
                  <a:pt x="0" y="0"/>
                </a:moveTo>
                <a:lnTo>
                  <a:pt x="5423924" y="0"/>
                </a:lnTo>
                <a:lnTo>
                  <a:pt x="5423924" y="3684273"/>
                </a:lnTo>
                <a:lnTo>
                  <a:pt x="0" y="3684273"/>
                </a:lnTo>
                <a:lnTo>
                  <a:pt x="0" y="0"/>
                </a:lnTo>
                <a:close/>
              </a:path>
            </a:pathLst>
          </a:custGeom>
          <a:blipFill>
            <a:blip r:embed="rId2"/>
            <a:stretch>
              <a:fillRect l="0" t="0" r="0" b="0"/>
            </a:stretch>
          </a:blipFill>
        </p:spPr>
      </p:sp>
      <p:sp>
        <p:nvSpPr>
          <p:cNvPr name="Freeform 5" id="5"/>
          <p:cNvSpPr/>
          <p:nvPr/>
        </p:nvSpPr>
        <p:spPr>
          <a:xfrm flipH="false" flipV="false" rot="0">
            <a:off x="11287125" y="2833342"/>
            <a:ext cx="5423923" cy="3727618"/>
          </a:xfrm>
          <a:custGeom>
            <a:avLst/>
            <a:gdLst/>
            <a:ahLst/>
            <a:cxnLst/>
            <a:rect r="r" b="b" t="t" l="l"/>
            <a:pathLst>
              <a:path h="3727618" w="5423923">
                <a:moveTo>
                  <a:pt x="0" y="0"/>
                </a:moveTo>
                <a:lnTo>
                  <a:pt x="5423923" y="0"/>
                </a:lnTo>
                <a:lnTo>
                  <a:pt x="5423923" y="3727618"/>
                </a:lnTo>
                <a:lnTo>
                  <a:pt x="0" y="3727618"/>
                </a:lnTo>
                <a:lnTo>
                  <a:pt x="0" y="0"/>
                </a:lnTo>
                <a:close/>
              </a:path>
            </a:pathLst>
          </a:custGeom>
          <a:blipFill>
            <a:blip r:embed="rId3"/>
            <a:stretch>
              <a:fillRect l="0" t="0" r="0" b="0"/>
            </a:stretch>
          </a:blipFill>
        </p:spPr>
      </p:sp>
      <p:sp>
        <p:nvSpPr>
          <p:cNvPr name="TextBox 6" id="6"/>
          <p:cNvSpPr txBox="true"/>
          <p:nvPr/>
        </p:nvSpPr>
        <p:spPr>
          <a:xfrm rot="0">
            <a:off x="0" y="589677"/>
            <a:ext cx="18288000" cy="1011397"/>
          </a:xfrm>
          <a:prstGeom prst="rect">
            <a:avLst/>
          </a:prstGeom>
        </p:spPr>
        <p:txBody>
          <a:bodyPr anchor="t" rtlCol="false" tIns="0" lIns="0" bIns="0" rIns="0">
            <a:spAutoFit/>
          </a:bodyPr>
          <a:lstStyle/>
          <a:p>
            <a:pPr algn="ctr" marL="0" indent="0" lvl="0">
              <a:lnSpc>
                <a:spcPts val="7568"/>
              </a:lnSpc>
              <a:spcBef>
                <a:spcPct val="0"/>
              </a:spcBef>
            </a:pPr>
            <a:r>
              <a:rPr lang="en-US" sz="7568" spc="-128">
                <a:solidFill>
                  <a:srgbClr val="FFFFFF"/>
                </a:solidFill>
                <a:latin typeface="Forum"/>
              </a:rPr>
              <a:t>Feature Important</a:t>
            </a:r>
          </a:p>
        </p:txBody>
      </p:sp>
      <p:sp>
        <p:nvSpPr>
          <p:cNvPr name="TextBox 7" id="7"/>
          <p:cNvSpPr txBox="true"/>
          <p:nvPr/>
        </p:nvSpPr>
        <p:spPr>
          <a:xfrm rot="0">
            <a:off x="317648" y="1934632"/>
            <a:ext cx="6420804" cy="679450"/>
          </a:xfrm>
          <a:prstGeom prst="rect">
            <a:avLst/>
          </a:prstGeom>
        </p:spPr>
        <p:txBody>
          <a:bodyPr anchor="t" rtlCol="false" tIns="0" lIns="0" bIns="0" rIns="0">
            <a:spAutoFit/>
          </a:bodyPr>
          <a:lstStyle/>
          <a:p>
            <a:pPr marL="0" indent="0" lvl="0">
              <a:lnSpc>
                <a:spcPts val="5000"/>
              </a:lnSpc>
              <a:spcBef>
                <a:spcPct val="0"/>
              </a:spcBef>
            </a:pPr>
            <a:r>
              <a:rPr lang="en-US" sz="5000" spc="-85">
                <a:solidFill>
                  <a:srgbClr val="FFFFFF"/>
                </a:solidFill>
                <a:latin typeface="Forum"/>
              </a:rPr>
              <a:t>XGBoost</a:t>
            </a:r>
          </a:p>
        </p:txBody>
      </p:sp>
      <p:sp>
        <p:nvSpPr>
          <p:cNvPr name="TextBox 8" id="8"/>
          <p:cNvSpPr txBox="true"/>
          <p:nvPr/>
        </p:nvSpPr>
        <p:spPr>
          <a:xfrm rot="0">
            <a:off x="9450052" y="1934632"/>
            <a:ext cx="6420804" cy="679450"/>
          </a:xfrm>
          <a:prstGeom prst="rect">
            <a:avLst/>
          </a:prstGeom>
        </p:spPr>
        <p:txBody>
          <a:bodyPr anchor="t" rtlCol="false" tIns="0" lIns="0" bIns="0" rIns="0">
            <a:spAutoFit/>
          </a:bodyPr>
          <a:lstStyle/>
          <a:p>
            <a:pPr marL="0" indent="0" lvl="0">
              <a:lnSpc>
                <a:spcPts val="5000"/>
              </a:lnSpc>
              <a:spcBef>
                <a:spcPct val="0"/>
              </a:spcBef>
            </a:pPr>
            <a:r>
              <a:rPr lang="en-US" sz="5000" spc="-85">
                <a:solidFill>
                  <a:srgbClr val="FFFFFF"/>
                </a:solidFill>
                <a:latin typeface="Forum"/>
              </a:rPr>
              <a:t>Random Forest</a:t>
            </a:r>
          </a:p>
        </p:txBody>
      </p:sp>
      <p:sp>
        <p:nvSpPr>
          <p:cNvPr name="TextBox 9" id="9"/>
          <p:cNvSpPr txBox="true"/>
          <p:nvPr/>
        </p:nvSpPr>
        <p:spPr>
          <a:xfrm rot="0">
            <a:off x="9450052" y="7356142"/>
            <a:ext cx="7413370" cy="1587500"/>
          </a:xfrm>
          <a:prstGeom prst="rect">
            <a:avLst/>
          </a:prstGeom>
        </p:spPr>
        <p:txBody>
          <a:bodyPr anchor="t" rtlCol="false" tIns="0" lIns="0" bIns="0" rIns="0">
            <a:spAutoFit/>
          </a:bodyPr>
          <a:lstStyle/>
          <a:p>
            <a:pPr algn="just">
              <a:lnSpc>
                <a:spcPts val="2499"/>
              </a:lnSpc>
              <a:spcBef>
                <a:spcPct val="0"/>
              </a:spcBef>
            </a:pPr>
            <a:r>
              <a:rPr lang="en-US" sz="2499" spc="-99">
                <a:solidFill>
                  <a:srgbClr val="FFFFFF"/>
                </a:solidFill>
                <a:latin typeface="Forum"/>
              </a:rPr>
              <a:t>Model Random Forest menyoroti peran waktu antara pemesanan dan kedatangan (Lead Time), tarif harian rata-rata (adr), jumlah total masa inap, dan jenis deposit dalam pembatalan. Lead Time merupakan fitur yang paling penting, menunjukkan pentingnya waktu sebagai faktor prediksi.</a:t>
            </a:r>
          </a:p>
        </p:txBody>
      </p:sp>
      <p:sp>
        <p:nvSpPr>
          <p:cNvPr name="TextBox 10" id="10"/>
          <p:cNvSpPr txBox="true"/>
          <p:nvPr/>
        </p:nvSpPr>
        <p:spPr>
          <a:xfrm rot="0">
            <a:off x="317648" y="7356142"/>
            <a:ext cx="7390430" cy="1587500"/>
          </a:xfrm>
          <a:prstGeom prst="rect">
            <a:avLst/>
          </a:prstGeom>
        </p:spPr>
        <p:txBody>
          <a:bodyPr anchor="t" rtlCol="false" tIns="0" lIns="0" bIns="0" rIns="0">
            <a:spAutoFit/>
          </a:bodyPr>
          <a:lstStyle/>
          <a:p>
            <a:pPr>
              <a:lnSpc>
                <a:spcPts val="2499"/>
              </a:lnSpc>
              <a:spcBef>
                <a:spcPct val="0"/>
              </a:spcBef>
            </a:pPr>
            <a:r>
              <a:rPr lang="en-US" sz="2499" spc="-99">
                <a:solidFill>
                  <a:srgbClr val="FFFFFF"/>
                </a:solidFill>
                <a:latin typeface="Forum"/>
              </a:rPr>
              <a:t>Model XGBoost menekankan pentingnya jenis deposit, riwayat pembatalan sebelumnya, permintaan parkir, dan lokasi tamu dalam membuat prediksi. deposit_type_Non Refund menjadi fitur yang paling penting, menyoroti dampak dari kebijakan yang tidak dapat dikembalikan pada keputusan pembatalan.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28700"/>
            <a:ext cx="6597539" cy="0"/>
          </a:xfrm>
          <a:prstGeom prst="line">
            <a:avLst/>
          </a:prstGeom>
          <a:ln cap="rnd" w="19050">
            <a:solidFill>
              <a:srgbClr val="103B18"/>
            </a:solidFill>
            <a:prstDash val="solid"/>
            <a:headEnd type="none" len="sm" w="sm"/>
            <a:tailEnd type="none" len="sm" w="sm"/>
          </a:ln>
        </p:spPr>
      </p:sp>
      <p:sp>
        <p:nvSpPr>
          <p:cNvPr name="Freeform 3" id="3"/>
          <p:cNvSpPr/>
          <p:nvPr/>
        </p:nvSpPr>
        <p:spPr>
          <a:xfrm flipH="false" flipV="false" rot="0">
            <a:off x="9144000" y="0"/>
            <a:ext cx="9148268" cy="10360325"/>
          </a:xfrm>
          <a:custGeom>
            <a:avLst/>
            <a:gdLst/>
            <a:ahLst/>
            <a:cxnLst/>
            <a:rect r="r" b="b" t="t" l="l"/>
            <a:pathLst>
              <a:path h="10360325" w="9148268">
                <a:moveTo>
                  <a:pt x="0" y="0"/>
                </a:moveTo>
                <a:lnTo>
                  <a:pt x="9148268" y="0"/>
                </a:lnTo>
                <a:lnTo>
                  <a:pt x="9148268" y="10360325"/>
                </a:lnTo>
                <a:lnTo>
                  <a:pt x="0" y="10360325"/>
                </a:lnTo>
                <a:lnTo>
                  <a:pt x="0" y="0"/>
                </a:lnTo>
                <a:close/>
              </a:path>
            </a:pathLst>
          </a:custGeom>
          <a:blipFill>
            <a:blip r:embed="rId2"/>
            <a:stretch>
              <a:fillRect l="-62948" t="0" r="0" b="0"/>
            </a:stretch>
          </a:blipFill>
        </p:spPr>
      </p:sp>
      <p:sp>
        <p:nvSpPr>
          <p:cNvPr name="TextBox 4" id="4"/>
          <p:cNvSpPr txBox="true"/>
          <p:nvPr/>
        </p:nvSpPr>
        <p:spPr>
          <a:xfrm rot="0">
            <a:off x="1028700" y="1530685"/>
            <a:ext cx="6597539" cy="1291590"/>
          </a:xfrm>
          <a:prstGeom prst="rect">
            <a:avLst/>
          </a:prstGeom>
        </p:spPr>
        <p:txBody>
          <a:bodyPr anchor="t" rtlCol="false" tIns="0" lIns="0" bIns="0" rIns="0">
            <a:spAutoFit/>
          </a:bodyPr>
          <a:lstStyle/>
          <a:p>
            <a:pPr algn="l" marL="0" indent="0" lvl="0">
              <a:lnSpc>
                <a:spcPts val="9600"/>
              </a:lnSpc>
              <a:spcBef>
                <a:spcPct val="0"/>
              </a:spcBef>
            </a:pPr>
            <a:r>
              <a:rPr lang="en-US" sz="9600" spc="-384">
                <a:solidFill>
                  <a:srgbClr val="103B18"/>
                </a:solidFill>
                <a:latin typeface="Forum"/>
              </a:rPr>
              <a:t>Rekomendasi</a:t>
            </a:r>
          </a:p>
        </p:txBody>
      </p:sp>
      <p:sp>
        <p:nvSpPr>
          <p:cNvPr name="TextBox 5" id="5"/>
          <p:cNvSpPr txBox="true"/>
          <p:nvPr/>
        </p:nvSpPr>
        <p:spPr>
          <a:xfrm rot="0">
            <a:off x="572230" y="3174700"/>
            <a:ext cx="7510479" cy="5372100"/>
          </a:xfrm>
          <a:prstGeom prst="rect">
            <a:avLst/>
          </a:prstGeom>
        </p:spPr>
        <p:txBody>
          <a:bodyPr anchor="t" rtlCol="false" tIns="0" lIns="0" bIns="0" rIns="0">
            <a:spAutoFit/>
          </a:bodyPr>
          <a:lstStyle/>
          <a:p>
            <a:pPr marL="647700" indent="-323850" lvl="1">
              <a:lnSpc>
                <a:spcPts val="3000"/>
              </a:lnSpc>
              <a:buFont typeface="Arial"/>
              <a:buChar char="•"/>
            </a:pPr>
            <a:r>
              <a:rPr lang="en-US" sz="3000" spc="-120">
                <a:solidFill>
                  <a:srgbClr val="103B18"/>
                </a:solidFill>
                <a:latin typeface="Forum"/>
              </a:rPr>
              <a:t>Tinjau dan sesuaikan kebijakan deposit untuk meningkatkan fleksibilitas dan meminimalkan hambatan pembatalan.</a:t>
            </a:r>
          </a:p>
          <a:p>
            <a:pPr marL="647700" indent="-323850" lvl="1">
              <a:lnSpc>
                <a:spcPts val="3000"/>
              </a:lnSpc>
              <a:buFont typeface="Arial"/>
              <a:buChar char="•"/>
            </a:pPr>
            <a:r>
              <a:rPr lang="en-US" sz="3000" spc="-120">
                <a:solidFill>
                  <a:srgbClr val="103B18"/>
                </a:solidFill>
                <a:latin typeface="Forum"/>
              </a:rPr>
              <a:t>Berikan penekanan khusus pada lead time dan ADR. Mungkin ada kebijakan pembatalan yang lebih fleksibel untuk pemesanan jangka panjang atau penyesuaian harga yang dapat menarik pelanggan.</a:t>
            </a:r>
          </a:p>
          <a:p>
            <a:pPr marL="647700" indent="-323850" lvl="1">
              <a:lnSpc>
                <a:spcPts val="3000"/>
              </a:lnSpc>
              <a:buFont typeface="Arial"/>
              <a:buChar char="•"/>
            </a:pPr>
            <a:r>
              <a:rPr lang="en-US" sz="3000" spc="-120">
                <a:solidFill>
                  <a:srgbClr val="103B18"/>
                </a:solidFill>
                <a:latin typeface="Forum"/>
              </a:rPr>
              <a:t>Kembangkan pendekatan personalisasi untuk meminimalkan risiko pembatalan dari pelanggan yang memiliki riwayat pembatalan sebelumnya.</a:t>
            </a:r>
          </a:p>
          <a:p>
            <a:pPr marL="647700" indent="-323850" lvl="1">
              <a:lnSpc>
                <a:spcPts val="3000"/>
              </a:lnSpc>
              <a:buFont typeface="Arial"/>
              <a:buChar char="•"/>
            </a:pPr>
            <a:r>
              <a:rPr lang="en-US" sz="3000" spc="-120">
                <a:solidFill>
                  <a:srgbClr val="103B18"/>
                </a:solidFill>
                <a:latin typeface="Forum"/>
              </a:rPr>
              <a:t>Pertimbangkan untuk menyusun paket atau penawaran khusus untuk mengundang pelanggan untuk menginap lebih lama.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84480" y="224133"/>
            <a:ext cx="4719041" cy="5395136"/>
          </a:xfrm>
          <a:custGeom>
            <a:avLst/>
            <a:gdLst/>
            <a:ahLst/>
            <a:cxnLst/>
            <a:rect r="r" b="b" t="t" l="l"/>
            <a:pathLst>
              <a:path h="5395136" w="4719041">
                <a:moveTo>
                  <a:pt x="0" y="0"/>
                </a:moveTo>
                <a:lnTo>
                  <a:pt x="4719040" y="0"/>
                </a:lnTo>
                <a:lnTo>
                  <a:pt x="4719040" y="5395137"/>
                </a:lnTo>
                <a:lnTo>
                  <a:pt x="0" y="5395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11518" y="7928011"/>
            <a:ext cx="1971662" cy="1904929"/>
          </a:xfrm>
          <a:custGeom>
            <a:avLst/>
            <a:gdLst/>
            <a:ahLst/>
            <a:cxnLst/>
            <a:rect r="r" b="b" t="t" l="l"/>
            <a:pathLst>
              <a:path h="1904929" w="1971662">
                <a:moveTo>
                  <a:pt x="0" y="0"/>
                </a:moveTo>
                <a:lnTo>
                  <a:pt x="1971662" y="0"/>
                </a:lnTo>
                <a:lnTo>
                  <a:pt x="1971662" y="1904928"/>
                </a:lnTo>
                <a:lnTo>
                  <a:pt x="0" y="1904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43050" y="-1543050"/>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DBDBD"/>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926211" y="6139359"/>
            <a:ext cx="14435578" cy="1308100"/>
          </a:xfrm>
          <a:prstGeom prst="rect">
            <a:avLst/>
          </a:prstGeom>
        </p:spPr>
        <p:txBody>
          <a:bodyPr anchor="t" rtlCol="false" tIns="0" lIns="0" bIns="0" rIns="0">
            <a:spAutoFit/>
          </a:bodyPr>
          <a:lstStyle/>
          <a:p>
            <a:pPr algn="ctr" marL="0" indent="0" lvl="0">
              <a:lnSpc>
                <a:spcPts val="5000"/>
              </a:lnSpc>
              <a:spcBef>
                <a:spcPct val="0"/>
              </a:spcBef>
            </a:pPr>
            <a:r>
              <a:rPr lang="en-US" sz="5000" spc="-200">
                <a:solidFill>
                  <a:srgbClr val="103B18"/>
                </a:solidFill>
                <a:latin typeface="Forum"/>
              </a:rPr>
              <a:t>https://github.com/hubble99/Predicting-Hotel-Booking-Cancellation</a:t>
            </a:r>
          </a:p>
        </p:txBody>
      </p:sp>
      <p:sp>
        <p:nvSpPr>
          <p:cNvPr name="TextBox 8" id="8"/>
          <p:cNvSpPr txBox="true"/>
          <p:nvPr/>
        </p:nvSpPr>
        <p:spPr>
          <a:xfrm rot="0">
            <a:off x="6784480" y="8578850"/>
            <a:ext cx="14435578" cy="679450"/>
          </a:xfrm>
          <a:prstGeom prst="rect">
            <a:avLst/>
          </a:prstGeom>
        </p:spPr>
        <p:txBody>
          <a:bodyPr anchor="t" rtlCol="false" tIns="0" lIns="0" bIns="0" rIns="0">
            <a:spAutoFit/>
          </a:bodyPr>
          <a:lstStyle/>
          <a:p>
            <a:pPr marL="0" indent="0" lvl="0">
              <a:lnSpc>
                <a:spcPts val="5000"/>
              </a:lnSpc>
              <a:spcBef>
                <a:spcPct val="0"/>
              </a:spcBef>
            </a:pPr>
            <a:r>
              <a:rPr lang="en-US" sz="5000" spc="-200">
                <a:solidFill>
                  <a:srgbClr val="103B18"/>
                </a:solidFill>
                <a:latin typeface="Forum"/>
              </a:rPr>
              <a:t>ramadhoninasri09@gmail.com</a:t>
            </a:r>
          </a:p>
        </p:txBody>
      </p:sp>
      <p:grpSp>
        <p:nvGrpSpPr>
          <p:cNvPr name="Group 9" id="9"/>
          <p:cNvGrpSpPr/>
          <p:nvPr/>
        </p:nvGrpSpPr>
        <p:grpSpPr>
          <a:xfrm rot="0">
            <a:off x="16744950" y="-154305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DBDBD"/>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Freeform 2" id="2"/>
          <p:cNvSpPr/>
          <p:nvPr/>
        </p:nvSpPr>
        <p:spPr>
          <a:xfrm flipH="false" flipV="false" rot="0">
            <a:off x="12507118" y="3463831"/>
            <a:ext cx="5127844" cy="3650511"/>
          </a:xfrm>
          <a:custGeom>
            <a:avLst/>
            <a:gdLst/>
            <a:ahLst/>
            <a:cxnLst/>
            <a:rect r="r" b="b" t="t" l="l"/>
            <a:pathLst>
              <a:path h="3650511" w="5127844">
                <a:moveTo>
                  <a:pt x="0" y="0"/>
                </a:moveTo>
                <a:lnTo>
                  <a:pt x="5127844" y="0"/>
                </a:lnTo>
                <a:lnTo>
                  <a:pt x="5127844" y="3650511"/>
                </a:lnTo>
                <a:lnTo>
                  <a:pt x="0" y="3650511"/>
                </a:lnTo>
                <a:lnTo>
                  <a:pt x="0" y="0"/>
                </a:lnTo>
                <a:close/>
              </a:path>
            </a:pathLst>
          </a:custGeom>
          <a:blipFill>
            <a:blip r:embed="rId2"/>
            <a:stretch>
              <a:fillRect l="0" t="0" r="0" b="0"/>
            </a:stretch>
          </a:blipFill>
        </p:spPr>
      </p:sp>
      <p:sp>
        <p:nvSpPr>
          <p:cNvPr name="TextBox 3" id="3"/>
          <p:cNvSpPr txBox="true"/>
          <p:nvPr/>
        </p:nvSpPr>
        <p:spPr>
          <a:xfrm rot="0">
            <a:off x="1028700" y="1200150"/>
            <a:ext cx="8309689" cy="1268730"/>
          </a:xfrm>
          <a:prstGeom prst="rect">
            <a:avLst/>
          </a:prstGeom>
        </p:spPr>
        <p:txBody>
          <a:bodyPr anchor="t" rtlCol="false" tIns="0" lIns="0" bIns="0" rIns="0">
            <a:spAutoFit/>
          </a:bodyPr>
          <a:lstStyle/>
          <a:p>
            <a:pPr marL="0" indent="0" lvl="0">
              <a:lnSpc>
                <a:spcPts val="9450"/>
              </a:lnSpc>
            </a:pPr>
            <a:r>
              <a:rPr lang="en-US" sz="9450" spc="-378">
                <a:solidFill>
                  <a:srgbClr val="FFFFFF"/>
                </a:solidFill>
                <a:latin typeface="Forum"/>
              </a:rPr>
              <a:t>Deskripsi Dataset</a:t>
            </a:r>
          </a:p>
        </p:txBody>
      </p:sp>
      <p:sp>
        <p:nvSpPr>
          <p:cNvPr name="TextBox 4" id="4"/>
          <p:cNvSpPr txBox="true"/>
          <p:nvPr/>
        </p:nvSpPr>
        <p:spPr>
          <a:xfrm rot="0">
            <a:off x="867965" y="4008763"/>
            <a:ext cx="10901154" cy="3009900"/>
          </a:xfrm>
          <a:prstGeom prst="rect">
            <a:avLst/>
          </a:prstGeom>
        </p:spPr>
        <p:txBody>
          <a:bodyPr anchor="t" rtlCol="false" tIns="0" lIns="0" bIns="0" rIns="0">
            <a:spAutoFit/>
          </a:bodyPr>
          <a:lstStyle/>
          <a:p>
            <a:pPr algn="just" marL="863599" indent="-431800" lvl="1">
              <a:lnSpc>
                <a:spcPts val="4799"/>
              </a:lnSpc>
              <a:buFont typeface="Arial"/>
              <a:buChar char="•"/>
            </a:pPr>
            <a:r>
              <a:rPr lang="en-US" sz="3999" spc="-79">
                <a:solidFill>
                  <a:srgbClr val="FFFFFF"/>
                </a:solidFill>
                <a:latin typeface="Forum"/>
              </a:rPr>
              <a:t>Data ini terdiri dari 31 kolom dan 82,665 baris.</a:t>
            </a:r>
          </a:p>
          <a:p>
            <a:pPr algn="just" marL="863599" indent="-431800" lvl="1">
              <a:lnSpc>
                <a:spcPts val="4799"/>
              </a:lnSpc>
              <a:buFont typeface="Arial"/>
              <a:buChar char="•"/>
            </a:pPr>
            <a:r>
              <a:rPr lang="en-US" sz="3999" spc="-79">
                <a:solidFill>
                  <a:srgbClr val="FFFFFF"/>
                </a:solidFill>
                <a:latin typeface="Forum"/>
              </a:rPr>
              <a:t>Dari 31 kolom tersebut, 11 kolom berisi data kategorikal, 19 kolom lainnya berisi data numerikal, dan satu kolom berisi data dengan tipe datetime.</a:t>
            </a:r>
          </a:p>
          <a:p>
            <a:pPr algn="just" marL="863599" indent="-431800" lvl="1">
              <a:lnSpc>
                <a:spcPts val="4799"/>
              </a:lnSpc>
              <a:buFont typeface="Arial"/>
              <a:buChar char="•"/>
            </a:pPr>
            <a:r>
              <a:rPr lang="en-US" sz="3999" spc="-79">
                <a:solidFill>
                  <a:srgbClr val="FFFFFF"/>
                </a:solidFill>
                <a:latin typeface="Forum"/>
              </a:rPr>
              <a:t>Variabel Target adalah is_canceled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Freeform 2" id="2"/>
          <p:cNvSpPr/>
          <p:nvPr/>
        </p:nvSpPr>
        <p:spPr>
          <a:xfrm flipH="false" flipV="false" rot="0">
            <a:off x="2758279" y="2876754"/>
            <a:ext cx="348224" cy="952852"/>
          </a:xfrm>
          <a:custGeom>
            <a:avLst/>
            <a:gdLst/>
            <a:ahLst/>
            <a:cxnLst/>
            <a:rect r="r" b="b" t="t" l="l"/>
            <a:pathLst>
              <a:path h="952852" w="348224">
                <a:moveTo>
                  <a:pt x="0" y="0"/>
                </a:moveTo>
                <a:lnTo>
                  <a:pt x="348224" y="0"/>
                </a:lnTo>
                <a:lnTo>
                  <a:pt x="348224" y="952852"/>
                </a:lnTo>
                <a:lnTo>
                  <a:pt x="0" y="952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137633"/>
            <a:ext cx="3807381" cy="485775"/>
          </a:xfrm>
          <a:prstGeom prst="rect">
            <a:avLst/>
          </a:prstGeom>
        </p:spPr>
        <p:txBody>
          <a:bodyPr anchor="t" rtlCol="false" tIns="0" lIns="0" bIns="0" rIns="0">
            <a:spAutoFit/>
          </a:bodyPr>
          <a:lstStyle/>
          <a:p>
            <a:pPr algn="ctr" marL="0" indent="0" lvl="0">
              <a:lnSpc>
                <a:spcPts val="3720"/>
              </a:lnSpc>
              <a:spcBef>
                <a:spcPct val="0"/>
              </a:spcBef>
            </a:pPr>
            <a:r>
              <a:rPr lang="en-US" sz="3100" spc="-62">
                <a:solidFill>
                  <a:srgbClr val="FFFFFF"/>
                </a:solidFill>
                <a:latin typeface="Forum"/>
              </a:rPr>
              <a:t>Missing value</a:t>
            </a:r>
          </a:p>
        </p:txBody>
      </p:sp>
      <p:sp>
        <p:nvSpPr>
          <p:cNvPr name="TextBox 4" id="4"/>
          <p:cNvSpPr txBox="true"/>
          <p:nvPr/>
        </p:nvSpPr>
        <p:spPr>
          <a:xfrm rot="0">
            <a:off x="9695346" y="5140167"/>
            <a:ext cx="3807381" cy="952500"/>
          </a:xfrm>
          <a:prstGeom prst="rect">
            <a:avLst/>
          </a:prstGeom>
        </p:spPr>
        <p:txBody>
          <a:bodyPr anchor="t" rtlCol="false" tIns="0" lIns="0" bIns="0" rIns="0">
            <a:spAutoFit/>
          </a:bodyPr>
          <a:lstStyle/>
          <a:p>
            <a:pPr algn="ctr">
              <a:lnSpc>
                <a:spcPts val="3719"/>
              </a:lnSpc>
            </a:pPr>
            <a:r>
              <a:rPr lang="en-US" sz="3099" spc="-61">
                <a:solidFill>
                  <a:srgbClr val="FFFFFF"/>
                </a:solidFill>
                <a:latin typeface="Forum"/>
              </a:rPr>
              <a:t>Duplicate value</a:t>
            </a:r>
          </a:p>
          <a:p>
            <a:pPr algn="ctr" marL="0" indent="0" lvl="0">
              <a:lnSpc>
                <a:spcPts val="3720"/>
              </a:lnSpc>
              <a:spcBef>
                <a:spcPct val="0"/>
              </a:spcBef>
            </a:pPr>
          </a:p>
        </p:txBody>
      </p:sp>
      <p:sp>
        <p:nvSpPr>
          <p:cNvPr name="TextBox 5" id="5"/>
          <p:cNvSpPr txBox="true"/>
          <p:nvPr/>
        </p:nvSpPr>
        <p:spPr>
          <a:xfrm rot="0">
            <a:off x="5637057" y="5140167"/>
            <a:ext cx="3807381" cy="485775"/>
          </a:xfrm>
          <a:prstGeom prst="rect">
            <a:avLst/>
          </a:prstGeom>
        </p:spPr>
        <p:txBody>
          <a:bodyPr anchor="t" rtlCol="false" tIns="0" lIns="0" bIns="0" rIns="0">
            <a:spAutoFit/>
          </a:bodyPr>
          <a:lstStyle/>
          <a:p>
            <a:pPr algn="ctr" marL="0" indent="0" lvl="0">
              <a:lnSpc>
                <a:spcPts val="3720"/>
              </a:lnSpc>
              <a:spcBef>
                <a:spcPct val="0"/>
              </a:spcBef>
            </a:pPr>
            <a:r>
              <a:rPr lang="en-US" sz="3100" spc="-62">
                <a:solidFill>
                  <a:srgbClr val="FFFFFF"/>
                </a:solidFill>
                <a:latin typeface="Forum"/>
              </a:rPr>
              <a:t>Incorrect value</a:t>
            </a:r>
          </a:p>
        </p:txBody>
      </p:sp>
      <p:sp>
        <p:nvSpPr>
          <p:cNvPr name="TextBox 6" id="6"/>
          <p:cNvSpPr txBox="true"/>
          <p:nvPr/>
        </p:nvSpPr>
        <p:spPr>
          <a:xfrm rot="0">
            <a:off x="13502727" y="5213958"/>
            <a:ext cx="3894754" cy="485775"/>
          </a:xfrm>
          <a:prstGeom prst="rect">
            <a:avLst/>
          </a:prstGeom>
        </p:spPr>
        <p:txBody>
          <a:bodyPr anchor="t" rtlCol="false" tIns="0" lIns="0" bIns="0" rIns="0">
            <a:spAutoFit/>
          </a:bodyPr>
          <a:lstStyle/>
          <a:p>
            <a:pPr algn="ctr" marL="0" indent="0" lvl="0">
              <a:lnSpc>
                <a:spcPts val="3720"/>
              </a:lnSpc>
              <a:spcBef>
                <a:spcPct val="0"/>
              </a:spcBef>
            </a:pPr>
            <a:r>
              <a:rPr lang="en-US" sz="3100" spc="-62">
                <a:solidFill>
                  <a:srgbClr val="FFFFFF"/>
                </a:solidFill>
                <a:latin typeface="Forum"/>
              </a:rPr>
              <a:t>Incorrect data type</a:t>
            </a:r>
          </a:p>
        </p:txBody>
      </p:sp>
      <p:sp>
        <p:nvSpPr>
          <p:cNvPr name="TextBox 7" id="7"/>
          <p:cNvSpPr txBox="true"/>
          <p:nvPr/>
        </p:nvSpPr>
        <p:spPr>
          <a:xfrm rot="0">
            <a:off x="1028700" y="4733829"/>
            <a:ext cx="3807381" cy="35210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Inter"/>
              </a:rPr>
              <a:t>Ada 4 kolom yang mengandung missing value. Untuk menangani nilai yang hilang tersebut, dilakukan langkah-langkah berikut: satu kolom dihapus karena memiliki missing value&gt;90%, satu kolom baru dibuat baru, dan baris yang mengandung nilai yang hilang dihapus.</a:t>
            </a:r>
          </a:p>
        </p:txBody>
      </p:sp>
      <p:sp>
        <p:nvSpPr>
          <p:cNvPr name="TextBox 8" id="8"/>
          <p:cNvSpPr txBox="true"/>
          <p:nvPr/>
        </p:nvSpPr>
        <p:spPr>
          <a:xfrm rot="0">
            <a:off x="9695346" y="5736363"/>
            <a:ext cx="3807381" cy="7016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Inter"/>
              </a:rPr>
              <a:t>Menghapus baris yang terduplikat</a:t>
            </a:r>
          </a:p>
        </p:txBody>
      </p:sp>
      <p:sp>
        <p:nvSpPr>
          <p:cNvPr name="TextBox 9" id="9"/>
          <p:cNvSpPr txBox="true"/>
          <p:nvPr/>
        </p:nvSpPr>
        <p:spPr>
          <a:xfrm rot="0">
            <a:off x="5637057" y="5736363"/>
            <a:ext cx="3807381" cy="7016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Inter"/>
              </a:rPr>
              <a:t>Menghapus nilai yang tidak masuk akal</a:t>
            </a:r>
          </a:p>
        </p:txBody>
      </p:sp>
      <p:sp>
        <p:nvSpPr>
          <p:cNvPr name="TextBox 10" id="10"/>
          <p:cNvSpPr txBox="true"/>
          <p:nvPr/>
        </p:nvSpPr>
        <p:spPr>
          <a:xfrm rot="0">
            <a:off x="13502727" y="5810154"/>
            <a:ext cx="3894754" cy="70167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FFFFFF"/>
                </a:solidFill>
                <a:latin typeface="Inter"/>
              </a:rPr>
              <a:t>Mengubah tipe sesuai dengan kebutuhan</a:t>
            </a:r>
          </a:p>
        </p:txBody>
      </p:sp>
      <p:sp>
        <p:nvSpPr>
          <p:cNvPr name="TextBox 11" id="11"/>
          <p:cNvSpPr txBox="true"/>
          <p:nvPr/>
        </p:nvSpPr>
        <p:spPr>
          <a:xfrm rot="0">
            <a:off x="1028700" y="1200150"/>
            <a:ext cx="16230600" cy="1268730"/>
          </a:xfrm>
          <a:prstGeom prst="rect">
            <a:avLst/>
          </a:prstGeom>
        </p:spPr>
        <p:txBody>
          <a:bodyPr anchor="t" rtlCol="false" tIns="0" lIns="0" bIns="0" rIns="0">
            <a:spAutoFit/>
          </a:bodyPr>
          <a:lstStyle/>
          <a:p>
            <a:pPr algn="ctr" marL="0" indent="0" lvl="0">
              <a:lnSpc>
                <a:spcPts val="9450"/>
              </a:lnSpc>
            </a:pPr>
            <a:r>
              <a:rPr lang="en-US" sz="9450" spc="-378">
                <a:solidFill>
                  <a:srgbClr val="FFFFFF"/>
                </a:solidFill>
                <a:latin typeface="Forum"/>
              </a:rPr>
              <a:t>Data Cleaning</a:t>
            </a:r>
          </a:p>
        </p:txBody>
      </p:sp>
      <p:sp>
        <p:nvSpPr>
          <p:cNvPr name="AutoShape 12" id="12"/>
          <p:cNvSpPr/>
          <p:nvPr/>
        </p:nvSpPr>
        <p:spPr>
          <a:xfrm rot="0">
            <a:off x="1028700" y="1028700"/>
            <a:ext cx="16230600" cy="0"/>
          </a:xfrm>
          <a:prstGeom prst="line">
            <a:avLst/>
          </a:prstGeom>
          <a:ln cap="rnd" w="19050">
            <a:solidFill>
              <a:srgbClr val="FFFFFF"/>
            </a:solidFill>
            <a:prstDash val="solid"/>
            <a:headEnd type="none" len="sm" w="sm"/>
            <a:tailEnd type="none" len="sm" w="sm"/>
          </a:ln>
        </p:spPr>
      </p:sp>
      <p:sp>
        <p:nvSpPr>
          <p:cNvPr name="Freeform 13" id="13"/>
          <p:cNvSpPr/>
          <p:nvPr/>
        </p:nvSpPr>
        <p:spPr>
          <a:xfrm flipH="false" flipV="false" rot="0">
            <a:off x="11381238" y="3879288"/>
            <a:ext cx="348224" cy="952852"/>
          </a:xfrm>
          <a:custGeom>
            <a:avLst/>
            <a:gdLst/>
            <a:ahLst/>
            <a:cxnLst/>
            <a:rect r="r" b="b" t="t" l="l"/>
            <a:pathLst>
              <a:path h="952852" w="348224">
                <a:moveTo>
                  <a:pt x="0" y="0"/>
                </a:moveTo>
                <a:lnTo>
                  <a:pt x="348224" y="0"/>
                </a:lnTo>
                <a:lnTo>
                  <a:pt x="348224" y="952852"/>
                </a:lnTo>
                <a:lnTo>
                  <a:pt x="0" y="952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7347585" y="3743190"/>
            <a:ext cx="348224" cy="952852"/>
          </a:xfrm>
          <a:custGeom>
            <a:avLst/>
            <a:gdLst/>
            <a:ahLst/>
            <a:cxnLst/>
            <a:rect r="r" b="b" t="t" l="l"/>
            <a:pathLst>
              <a:path h="952852" w="348224">
                <a:moveTo>
                  <a:pt x="0" y="0"/>
                </a:moveTo>
                <a:lnTo>
                  <a:pt x="348224" y="0"/>
                </a:lnTo>
                <a:lnTo>
                  <a:pt x="348224" y="952852"/>
                </a:lnTo>
                <a:lnTo>
                  <a:pt x="0" y="952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275992" y="3913619"/>
            <a:ext cx="348224" cy="952852"/>
          </a:xfrm>
          <a:custGeom>
            <a:avLst/>
            <a:gdLst/>
            <a:ahLst/>
            <a:cxnLst/>
            <a:rect r="r" b="b" t="t" l="l"/>
            <a:pathLst>
              <a:path h="952852" w="348224">
                <a:moveTo>
                  <a:pt x="0" y="0"/>
                </a:moveTo>
                <a:lnTo>
                  <a:pt x="348224" y="0"/>
                </a:lnTo>
                <a:lnTo>
                  <a:pt x="348224" y="952852"/>
                </a:lnTo>
                <a:lnTo>
                  <a:pt x="0" y="952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93701" y="3388995"/>
            <a:ext cx="14300598" cy="3766185"/>
          </a:xfrm>
          <a:prstGeom prst="rect">
            <a:avLst/>
          </a:prstGeom>
        </p:spPr>
        <p:txBody>
          <a:bodyPr anchor="t" rtlCol="false" tIns="0" lIns="0" bIns="0" rIns="0">
            <a:spAutoFit/>
          </a:bodyPr>
          <a:lstStyle/>
          <a:p>
            <a:pPr algn="ctr" marL="0" indent="0" lvl="0">
              <a:lnSpc>
                <a:spcPts val="14400"/>
              </a:lnSpc>
            </a:pPr>
            <a:r>
              <a:rPr lang="en-US" sz="14400" spc="-244">
                <a:solidFill>
                  <a:srgbClr val="103B18"/>
                </a:solidFill>
                <a:latin typeface="Forum"/>
              </a:rPr>
              <a:t>Exploratory Data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AutoShape 2" id="2"/>
          <p:cNvSpPr/>
          <p:nvPr/>
        </p:nvSpPr>
        <p:spPr>
          <a:xfrm rot="0">
            <a:off x="0" y="0"/>
            <a:ext cx="9372525" cy="10287000"/>
          </a:xfrm>
          <a:prstGeom prst="rect">
            <a:avLst/>
          </a:prstGeom>
          <a:solidFill>
            <a:srgbClr val="FFFFFF"/>
          </a:solidFill>
        </p:spPr>
      </p:sp>
      <p:sp>
        <p:nvSpPr>
          <p:cNvPr name="AutoShape 3" id="3"/>
          <p:cNvSpPr/>
          <p:nvPr/>
        </p:nvSpPr>
        <p:spPr>
          <a:xfrm rot="0">
            <a:off x="1028700" y="1028700"/>
            <a:ext cx="6597539" cy="0"/>
          </a:xfrm>
          <a:prstGeom prst="line">
            <a:avLst/>
          </a:prstGeom>
          <a:ln cap="rnd" w="19050">
            <a:solidFill>
              <a:srgbClr val="103B18"/>
            </a:solidFill>
            <a:prstDash val="solid"/>
            <a:headEnd type="none" len="sm" w="sm"/>
            <a:tailEnd type="none" len="sm" w="sm"/>
          </a:ln>
        </p:spPr>
      </p:sp>
      <p:sp>
        <p:nvSpPr>
          <p:cNvPr name="Freeform 4" id="4"/>
          <p:cNvSpPr/>
          <p:nvPr/>
        </p:nvSpPr>
        <p:spPr>
          <a:xfrm flipH="false" flipV="false" rot="0">
            <a:off x="10996764" y="2101996"/>
            <a:ext cx="5777857" cy="5481918"/>
          </a:xfrm>
          <a:custGeom>
            <a:avLst/>
            <a:gdLst/>
            <a:ahLst/>
            <a:cxnLst/>
            <a:rect r="r" b="b" t="t" l="l"/>
            <a:pathLst>
              <a:path h="5481918" w="5777857">
                <a:moveTo>
                  <a:pt x="0" y="0"/>
                </a:moveTo>
                <a:lnTo>
                  <a:pt x="5777857" y="0"/>
                </a:lnTo>
                <a:lnTo>
                  <a:pt x="5777857" y="5481919"/>
                </a:lnTo>
                <a:lnTo>
                  <a:pt x="0" y="5481919"/>
                </a:lnTo>
                <a:lnTo>
                  <a:pt x="0" y="0"/>
                </a:lnTo>
                <a:close/>
              </a:path>
            </a:pathLst>
          </a:custGeom>
          <a:blipFill>
            <a:blip r:embed="rId2"/>
            <a:stretch>
              <a:fillRect l="0" t="0" r="0" b="0"/>
            </a:stretch>
          </a:blipFill>
        </p:spPr>
      </p:sp>
      <p:sp>
        <p:nvSpPr>
          <p:cNvPr name="TextBox 5" id="5"/>
          <p:cNvSpPr txBox="true"/>
          <p:nvPr/>
        </p:nvSpPr>
        <p:spPr>
          <a:xfrm rot="0">
            <a:off x="1028700" y="1534918"/>
            <a:ext cx="6112973" cy="2468880"/>
          </a:xfrm>
          <a:prstGeom prst="rect">
            <a:avLst/>
          </a:prstGeom>
        </p:spPr>
        <p:txBody>
          <a:bodyPr anchor="t" rtlCol="false" tIns="0" lIns="0" bIns="0" rIns="0">
            <a:spAutoFit/>
          </a:bodyPr>
          <a:lstStyle/>
          <a:p>
            <a:pPr marL="0" indent="0" lvl="0">
              <a:lnSpc>
                <a:spcPts val="9450"/>
              </a:lnSpc>
            </a:pPr>
            <a:r>
              <a:rPr lang="en-US" sz="9450" spc="-378">
                <a:solidFill>
                  <a:srgbClr val="103B18"/>
                </a:solidFill>
                <a:latin typeface="Forum"/>
              </a:rPr>
              <a:t>Distribution Label Target</a:t>
            </a:r>
          </a:p>
        </p:txBody>
      </p:sp>
      <p:sp>
        <p:nvSpPr>
          <p:cNvPr name="TextBox 6" id="6"/>
          <p:cNvSpPr txBox="true"/>
          <p:nvPr/>
        </p:nvSpPr>
        <p:spPr>
          <a:xfrm rot="0">
            <a:off x="873143" y="4919155"/>
            <a:ext cx="7626239" cy="2565400"/>
          </a:xfrm>
          <a:prstGeom prst="rect">
            <a:avLst/>
          </a:prstGeom>
        </p:spPr>
        <p:txBody>
          <a:bodyPr anchor="t" rtlCol="false" tIns="0" lIns="0" bIns="0" rIns="0">
            <a:spAutoFit/>
          </a:bodyPr>
          <a:lstStyle/>
          <a:p>
            <a:pPr algn="just">
              <a:lnSpc>
                <a:spcPts val="5000"/>
              </a:lnSpc>
              <a:spcBef>
                <a:spcPct val="0"/>
              </a:spcBef>
            </a:pPr>
            <a:r>
              <a:rPr lang="en-US" sz="5000" spc="-200">
                <a:solidFill>
                  <a:srgbClr val="103B18"/>
                </a:solidFill>
                <a:latin typeface="Forum"/>
              </a:rPr>
              <a:t>Secara proporsi, perbandingan antar kelas tidak seimbang. Proporsi antar kelas adalah 63% : 37%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AutoShape 2" id="2"/>
          <p:cNvSpPr/>
          <p:nvPr/>
        </p:nvSpPr>
        <p:spPr>
          <a:xfrm rot="0">
            <a:off x="0" y="0"/>
            <a:ext cx="9372525" cy="10287000"/>
          </a:xfrm>
          <a:prstGeom prst="rect">
            <a:avLst/>
          </a:prstGeom>
          <a:solidFill>
            <a:srgbClr val="FFFFFF"/>
          </a:solidFill>
        </p:spPr>
      </p:sp>
      <p:sp>
        <p:nvSpPr>
          <p:cNvPr name="AutoShape 3" id="3"/>
          <p:cNvSpPr/>
          <p:nvPr/>
        </p:nvSpPr>
        <p:spPr>
          <a:xfrm rot="0">
            <a:off x="1028700" y="1028700"/>
            <a:ext cx="6597539" cy="0"/>
          </a:xfrm>
          <a:prstGeom prst="line">
            <a:avLst/>
          </a:prstGeom>
          <a:ln cap="rnd" w="19050">
            <a:solidFill>
              <a:srgbClr val="103B18"/>
            </a:solidFill>
            <a:prstDash val="solid"/>
            <a:headEnd type="none" len="sm" w="sm"/>
            <a:tailEnd type="none" len="sm" w="sm"/>
          </a:ln>
        </p:spPr>
      </p:sp>
      <p:sp>
        <p:nvSpPr>
          <p:cNvPr name="Freeform 4" id="4"/>
          <p:cNvSpPr/>
          <p:nvPr/>
        </p:nvSpPr>
        <p:spPr>
          <a:xfrm flipH="false" flipV="false" rot="0">
            <a:off x="10186323" y="1269155"/>
            <a:ext cx="7260501" cy="7748690"/>
          </a:xfrm>
          <a:custGeom>
            <a:avLst/>
            <a:gdLst/>
            <a:ahLst/>
            <a:cxnLst/>
            <a:rect r="r" b="b" t="t" l="l"/>
            <a:pathLst>
              <a:path h="7748690" w="7260501">
                <a:moveTo>
                  <a:pt x="0" y="0"/>
                </a:moveTo>
                <a:lnTo>
                  <a:pt x="7260502" y="0"/>
                </a:lnTo>
                <a:lnTo>
                  <a:pt x="7260502" y="7748690"/>
                </a:lnTo>
                <a:lnTo>
                  <a:pt x="0" y="7748690"/>
                </a:lnTo>
                <a:lnTo>
                  <a:pt x="0" y="0"/>
                </a:lnTo>
                <a:close/>
              </a:path>
            </a:pathLst>
          </a:custGeom>
          <a:blipFill>
            <a:blip r:embed="rId2"/>
            <a:stretch>
              <a:fillRect l="0" t="0" r="0" b="0"/>
            </a:stretch>
          </a:blipFill>
        </p:spPr>
      </p:sp>
      <p:sp>
        <p:nvSpPr>
          <p:cNvPr name="TextBox 5" id="5"/>
          <p:cNvSpPr txBox="true"/>
          <p:nvPr/>
        </p:nvSpPr>
        <p:spPr>
          <a:xfrm rot="0">
            <a:off x="1028700" y="1534918"/>
            <a:ext cx="7077385" cy="2468880"/>
          </a:xfrm>
          <a:prstGeom prst="rect">
            <a:avLst/>
          </a:prstGeom>
        </p:spPr>
        <p:txBody>
          <a:bodyPr anchor="t" rtlCol="false" tIns="0" lIns="0" bIns="0" rIns="0">
            <a:spAutoFit/>
          </a:bodyPr>
          <a:lstStyle/>
          <a:p>
            <a:pPr marL="0" indent="0" lvl="0">
              <a:lnSpc>
                <a:spcPts val="9450"/>
              </a:lnSpc>
            </a:pPr>
            <a:r>
              <a:rPr lang="en-US" sz="9450" spc="-378">
                <a:solidFill>
                  <a:srgbClr val="103B18"/>
                </a:solidFill>
                <a:latin typeface="Forum"/>
              </a:rPr>
              <a:t>Lead Time dan Cancellation</a:t>
            </a:r>
          </a:p>
        </p:txBody>
      </p:sp>
      <p:sp>
        <p:nvSpPr>
          <p:cNvPr name="TextBox 6" id="6"/>
          <p:cNvSpPr txBox="true"/>
          <p:nvPr/>
        </p:nvSpPr>
        <p:spPr>
          <a:xfrm rot="0">
            <a:off x="505430" y="4710798"/>
            <a:ext cx="7894132" cy="3467100"/>
          </a:xfrm>
          <a:prstGeom prst="rect">
            <a:avLst/>
          </a:prstGeom>
        </p:spPr>
        <p:txBody>
          <a:bodyPr anchor="t" rtlCol="false" tIns="0" lIns="0" bIns="0" rIns="0">
            <a:spAutoFit/>
          </a:bodyPr>
          <a:lstStyle/>
          <a:p>
            <a:pPr algn="just" marL="647700" indent="-323850" lvl="1">
              <a:lnSpc>
                <a:spcPts val="3000"/>
              </a:lnSpc>
              <a:buFont typeface="Arial"/>
              <a:buChar char="•"/>
            </a:pPr>
            <a:r>
              <a:rPr lang="en-US" sz="3000" spc="-120">
                <a:solidFill>
                  <a:srgbClr val="103B18"/>
                </a:solidFill>
                <a:latin typeface="Forum"/>
              </a:rPr>
              <a:t>Semakin lama waktu tunggu, semakin besar kemungkinan pelanggan akan membatalkan pemesanan hotel</a:t>
            </a:r>
          </a:p>
          <a:p>
            <a:pPr algn="just" marL="647700" indent="-323850" lvl="1">
              <a:lnSpc>
                <a:spcPts val="3000"/>
              </a:lnSpc>
              <a:buFont typeface="Arial"/>
              <a:buChar char="•"/>
            </a:pPr>
            <a:r>
              <a:rPr lang="en-US" sz="3000" spc="-120">
                <a:solidFill>
                  <a:srgbClr val="103B18"/>
                </a:solidFill>
                <a:latin typeface="Forum"/>
              </a:rPr>
              <a:t>Masuk akal jika jumlah hari antara saat pemesanan dilakukan dan perkiraan tanggal kedatangan bertambah, pelanggan memiliki lebih banyak waktu untuk membatalkan pemesanan dan lebih banyak waktu untuk keadaan tak terduga yang dapat menggagalkan rencana perjalanan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AutoShape 2" id="2"/>
          <p:cNvSpPr/>
          <p:nvPr/>
        </p:nvSpPr>
        <p:spPr>
          <a:xfrm rot="0">
            <a:off x="0" y="0"/>
            <a:ext cx="9372525" cy="10287000"/>
          </a:xfrm>
          <a:prstGeom prst="rect">
            <a:avLst/>
          </a:prstGeom>
          <a:solidFill>
            <a:srgbClr val="FFFFFF"/>
          </a:solidFill>
        </p:spPr>
      </p:sp>
      <p:sp>
        <p:nvSpPr>
          <p:cNvPr name="AutoShape 3" id="3"/>
          <p:cNvSpPr/>
          <p:nvPr/>
        </p:nvSpPr>
        <p:spPr>
          <a:xfrm rot="0">
            <a:off x="1028700" y="1028700"/>
            <a:ext cx="6597539" cy="0"/>
          </a:xfrm>
          <a:prstGeom prst="line">
            <a:avLst/>
          </a:prstGeom>
          <a:ln cap="rnd" w="19050">
            <a:solidFill>
              <a:srgbClr val="103B18"/>
            </a:solidFill>
            <a:prstDash val="solid"/>
            <a:headEnd type="none" len="sm" w="sm"/>
            <a:tailEnd type="none" len="sm" w="sm"/>
          </a:ln>
        </p:spPr>
      </p:sp>
      <p:sp>
        <p:nvSpPr>
          <p:cNvPr name="Freeform 4" id="4"/>
          <p:cNvSpPr/>
          <p:nvPr/>
        </p:nvSpPr>
        <p:spPr>
          <a:xfrm flipH="false" flipV="false" rot="0">
            <a:off x="10079166" y="1604840"/>
            <a:ext cx="7597438" cy="7077320"/>
          </a:xfrm>
          <a:custGeom>
            <a:avLst/>
            <a:gdLst/>
            <a:ahLst/>
            <a:cxnLst/>
            <a:rect r="r" b="b" t="t" l="l"/>
            <a:pathLst>
              <a:path h="7077320" w="7597438">
                <a:moveTo>
                  <a:pt x="0" y="0"/>
                </a:moveTo>
                <a:lnTo>
                  <a:pt x="7597438" y="0"/>
                </a:lnTo>
                <a:lnTo>
                  <a:pt x="7597438" y="7077320"/>
                </a:lnTo>
                <a:lnTo>
                  <a:pt x="0" y="7077320"/>
                </a:lnTo>
                <a:lnTo>
                  <a:pt x="0" y="0"/>
                </a:lnTo>
                <a:close/>
              </a:path>
            </a:pathLst>
          </a:custGeom>
          <a:blipFill>
            <a:blip r:embed="rId2"/>
            <a:stretch>
              <a:fillRect l="0" t="0" r="0" b="0"/>
            </a:stretch>
          </a:blipFill>
        </p:spPr>
      </p:sp>
      <p:sp>
        <p:nvSpPr>
          <p:cNvPr name="TextBox 5" id="5"/>
          <p:cNvSpPr txBox="true"/>
          <p:nvPr/>
        </p:nvSpPr>
        <p:spPr>
          <a:xfrm rot="0">
            <a:off x="1028700" y="1534918"/>
            <a:ext cx="7613169" cy="2468880"/>
          </a:xfrm>
          <a:prstGeom prst="rect">
            <a:avLst/>
          </a:prstGeom>
        </p:spPr>
        <p:txBody>
          <a:bodyPr anchor="t" rtlCol="false" tIns="0" lIns="0" bIns="0" rIns="0">
            <a:spAutoFit/>
          </a:bodyPr>
          <a:lstStyle/>
          <a:p>
            <a:pPr marL="0" indent="0" lvl="0">
              <a:lnSpc>
                <a:spcPts val="9450"/>
              </a:lnSpc>
            </a:pPr>
            <a:r>
              <a:rPr lang="en-US" sz="9450" spc="-378">
                <a:solidFill>
                  <a:srgbClr val="103B18"/>
                </a:solidFill>
                <a:latin typeface="Forum"/>
              </a:rPr>
              <a:t>Deposit Type and Cancellation</a:t>
            </a:r>
          </a:p>
        </p:txBody>
      </p:sp>
      <p:sp>
        <p:nvSpPr>
          <p:cNvPr name="TextBox 6" id="6"/>
          <p:cNvSpPr txBox="true"/>
          <p:nvPr/>
        </p:nvSpPr>
        <p:spPr>
          <a:xfrm rot="0">
            <a:off x="505430" y="4710798"/>
            <a:ext cx="7894132" cy="1562100"/>
          </a:xfrm>
          <a:prstGeom prst="rect">
            <a:avLst/>
          </a:prstGeom>
        </p:spPr>
        <p:txBody>
          <a:bodyPr anchor="t" rtlCol="false" tIns="0" lIns="0" bIns="0" rIns="0">
            <a:spAutoFit/>
          </a:bodyPr>
          <a:lstStyle/>
          <a:p>
            <a:pPr algn="just" marL="647700" indent="-323850" lvl="1">
              <a:lnSpc>
                <a:spcPts val="3000"/>
              </a:lnSpc>
              <a:buFont typeface="Arial"/>
              <a:buChar char="•"/>
            </a:pPr>
            <a:r>
              <a:rPr lang="en-US" sz="3000" spc="-120">
                <a:solidFill>
                  <a:srgbClr val="103B18"/>
                </a:solidFill>
                <a:latin typeface="Forum"/>
              </a:rPr>
              <a:t>Pemesanan dengan deposit non refund memiliki tingkat pembatalan tertinggi, memberikan indikasi bahwa kebijakan deposit dapat mempengaruhi keputusan pembatalan.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3B18"/>
        </a:solidFill>
      </p:bgPr>
    </p:bg>
    <p:spTree>
      <p:nvGrpSpPr>
        <p:cNvPr id="1" name=""/>
        <p:cNvGrpSpPr/>
        <p:nvPr/>
      </p:nvGrpSpPr>
      <p:grpSpPr>
        <a:xfrm>
          <a:off x="0" y="0"/>
          <a:ext cx="0" cy="0"/>
          <a:chOff x="0" y="0"/>
          <a:chExt cx="0" cy="0"/>
        </a:xfrm>
      </p:grpSpPr>
      <p:sp>
        <p:nvSpPr>
          <p:cNvPr name="AutoShape 2" id="2"/>
          <p:cNvSpPr/>
          <p:nvPr/>
        </p:nvSpPr>
        <p:spPr>
          <a:xfrm rot="0">
            <a:off x="0" y="0"/>
            <a:ext cx="9372525" cy="10287000"/>
          </a:xfrm>
          <a:prstGeom prst="rect">
            <a:avLst/>
          </a:prstGeom>
          <a:solidFill>
            <a:srgbClr val="FFFFFF"/>
          </a:solidFill>
        </p:spPr>
      </p:sp>
      <p:sp>
        <p:nvSpPr>
          <p:cNvPr name="AutoShape 3" id="3"/>
          <p:cNvSpPr/>
          <p:nvPr/>
        </p:nvSpPr>
        <p:spPr>
          <a:xfrm rot="0">
            <a:off x="1028700" y="1028700"/>
            <a:ext cx="6597539" cy="0"/>
          </a:xfrm>
          <a:prstGeom prst="line">
            <a:avLst/>
          </a:prstGeom>
          <a:ln cap="rnd" w="19050">
            <a:solidFill>
              <a:srgbClr val="103B18"/>
            </a:solidFill>
            <a:prstDash val="solid"/>
            <a:headEnd type="none" len="sm" w="sm"/>
            <a:tailEnd type="none" len="sm" w="sm"/>
          </a:ln>
        </p:spPr>
      </p:sp>
      <p:sp>
        <p:nvSpPr>
          <p:cNvPr name="Freeform 4" id="4"/>
          <p:cNvSpPr/>
          <p:nvPr/>
        </p:nvSpPr>
        <p:spPr>
          <a:xfrm flipH="false" flipV="false" rot="0">
            <a:off x="10322776" y="1999186"/>
            <a:ext cx="6750785" cy="6288629"/>
          </a:xfrm>
          <a:custGeom>
            <a:avLst/>
            <a:gdLst/>
            <a:ahLst/>
            <a:cxnLst/>
            <a:rect r="r" b="b" t="t" l="l"/>
            <a:pathLst>
              <a:path h="6288629" w="6750785">
                <a:moveTo>
                  <a:pt x="0" y="0"/>
                </a:moveTo>
                <a:lnTo>
                  <a:pt x="6750785" y="0"/>
                </a:lnTo>
                <a:lnTo>
                  <a:pt x="6750785" y="6288628"/>
                </a:lnTo>
                <a:lnTo>
                  <a:pt x="0" y="6288628"/>
                </a:lnTo>
                <a:lnTo>
                  <a:pt x="0" y="0"/>
                </a:lnTo>
                <a:close/>
              </a:path>
            </a:pathLst>
          </a:custGeom>
          <a:blipFill>
            <a:blip r:embed="rId2"/>
            <a:stretch>
              <a:fillRect l="0" t="0" r="0" b="0"/>
            </a:stretch>
          </a:blipFill>
        </p:spPr>
      </p:sp>
      <p:sp>
        <p:nvSpPr>
          <p:cNvPr name="TextBox 5" id="5"/>
          <p:cNvSpPr txBox="true"/>
          <p:nvPr/>
        </p:nvSpPr>
        <p:spPr>
          <a:xfrm rot="0">
            <a:off x="1028700" y="1534918"/>
            <a:ext cx="7613169" cy="3669030"/>
          </a:xfrm>
          <a:prstGeom prst="rect">
            <a:avLst/>
          </a:prstGeom>
        </p:spPr>
        <p:txBody>
          <a:bodyPr anchor="t" rtlCol="false" tIns="0" lIns="0" bIns="0" rIns="0">
            <a:spAutoFit/>
          </a:bodyPr>
          <a:lstStyle/>
          <a:p>
            <a:pPr marL="0" indent="0" lvl="0">
              <a:lnSpc>
                <a:spcPts val="9450"/>
              </a:lnSpc>
            </a:pPr>
            <a:r>
              <a:rPr lang="en-US" sz="9450" spc="-378">
                <a:solidFill>
                  <a:srgbClr val="103B18"/>
                </a:solidFill>
                <a:latin typeface="Forum"/>
              </a:rPr>
              <a:t>Previous Cancellations dan Cancellation</a:t>
            </a:r>
          </a:p>
        </p:txBody>
      </p:sp>
      <p:sp>
        <p:nvSpPr>
          <p:cNvPr name="TextBox 6" id="6"/>
          <p:cNvSpPr txBox="true"/>
          <p:nvPr/>
        </p:nvSpPr>
        <p:spPr>
          <a:xfrm rot="0">
            <a:off x="739197" y="6052045"/>
            <a:ext cx="7894132" cy="1549399"/>
          </a:xfrm>
          <a:prstGeom prst="rect">
            <a:avLst/>
          </a:prstGeom>
        </p:spPr>
        <p:txBody>
          <a:bodyPr anchor="t" rtlCol="false" tIns="0" lIns="0" bIns="0" rIns="0">
            <a:spAutoFit/>
          </a:bodyPr>
          <a:lstStyle/>
          <a:p>
            <a:pPr algn="just">
              <a:lnSpc>
                <a:spcPts val="3999"/>
              </a:lnSpc>
            </a:pPr>
            <a:r>
              <a:rPr lang="en-US" sz="3999" spc="-159">
                <a:solidFill>
                  <a:srgbClr val="103B18"/>
                </a:solidFill>
                <a:latin typeface="Forum"/>
              </a:rPr>
              <a:t>Previous Cancellations secara signifikan meningkatkan kemungkinan terjadinya pembatalan dimasa yang akan datang.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DAF2fVTOsVY</dc:identifier>
  <dcterms:modified xsi:type="dcterms:W3CDTF">2011-08-01T06:04:30Z</dcterms:modified>
  <cp:revision>1</cp:revision>
  <dc:title>Data Science Challange</dc:title>
</cp:coreProperties>
</file>